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0D5"/>
          </a:solidFill>
        </a:fill>
      </a:tcStyle>
    </a:wholeTbl>
    <a:band2H>
      <a:tcTxStyle b="def" i="def"/>
      <a:tcStyle>
        <a:tcBdr/>
        <a:fill>
          <a:solidFill>
            <a:srgbClr val="EBF0EB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DF0"/>
          </a:solidFill>
        </a:fill>
      </a:tcStyle>
    </a:wholeTbl>
    <a:band2H>
      <a:tcTxStyle b="def" i="def"/>
      <a:tcStyle>
        <a:tcBdr/>
        <a:fill>
          <a:solidFill>
            <a:srgbClr val="F1F6F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5E5"/>
          </a:solidFill>
        </a:fill>
      </a:tcStyle>
    </a:wholeTbl>
    <a:band2H>
      <a:tcTxStyle b="def" i="def"/>
      <a:tcStyle>
        <a:tcBdr/>
        <a:fill>
          <a:solidFill>
            <a:srgbClr val="FBF3F3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Straight Connector 8"/>
          <p:cNvSpPr/>
          <p:nvPr/>
        </p:nvSpPr>
        <p:spPr>
          <a:xfrm flipV="1">
            <a:off x="2666364" y="634"/>
            <a:ext cx="1" cy="6858001"/>
          </a:xfrm>
          <a:prstGeom prst="line">
            <a:avLst/>
          </a:prstGeom>
          <a:ln w="11430">
            <a:solidFill>
              <a:srgbClr val="F9F9F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3366868" y="533400"/>
            <a:ext cx="5105401" cy="2868168"/>
          </a:xfrm>
          <a:prstGeom prst="rect">
            <a:avLst/>
          </a:prstGeom>
        </p:spPr>
        <p:txBody>
          <a:bodyPr/>
          <a:lstStyle>
            <a:lvl1pPr algn="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3354442" y="3539864"/>
            <a:ext cx="5114779" cy="11012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914400" algn="r"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1371600" algn="r"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309998" y="6632447"/>
            <a:ext cx="159223" cy="152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bg object 17"/>
          <p:cNvSpPr/>
          <p:nvPr/>
        </p:nvSpPr>
        <p:spPr>
          <a:xfrm>
            <a:off x="1014983" y="0"/>
            <a:ext cx="812901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98" name="bg object 18" descr="bg object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bg object 19"/>
          <p:cNvSpPr/>
          <p:nvPr/>
        </p:nvSpPr>
        <p:spPr>
          <a:xfrm>
            <a:off x="1014983" y="0"/>
            <a:ext cx="731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00" name="Title Text"/>
          <p:cNvSpPr txBox="1"/>
          <p:nvPr>
            <p:ph type="title"/>
          </p:nvPr>
        </p:nvSpPr>
        <p:spPr>
          <a:xfrm>
            <a:off x="962405" y="106121"/>
            <a:ext cx="7219189" cy="574676"/>
          </a:xfrm>
          <a:prstGeom prst="rect">
            <a:avLst/>
          </a:prstGeom>
        </p:spPr>
        <p:txBody>
          <a:bodyPr anchor="t"/>
          <a:lstStyle>
            <a:lvl1pPr>
              <a:defRPr cap="none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Title Text</a:t>
            </a:r>
          </a:p>
        </p:txBody>
      </p:sp>
      <p:sp>
        <p:nvSpPr>
          <p:cNvPr id="101" name="Body Level One…"/>
          <p:cNvSpPr txBox="1"/>
          <p:nvPr>
            <p:ph type="body" sz="half" idx="1"/>
          </p:nvPr>
        </p:nvSpPr>
        <p:spPr>
          <a:xfrm>
            <a:off x="2600069" y="1855089"/>
            <a:ext cx="5104767" cy="27673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None/>
              <a:defRPr b="1" sz="54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indent="457200">
              <a:spcBef>
                <a:spcPts val="0"/>
              </a:spcBef>
              <a:buClrTx/>
              <a:buSzTx/>
              <a:buNone/>
              <a:defRPr b="1" sz="54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indent="914400">
              <a:spcBef>
                <a:spcPts val="0"/>
              </a:spcBef>
              <a:buClrTx/>
              <a:buSzTx/>
              <a:buNone/>
              <a:defRPr b="1" sz="54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indent="1371600">
              <a:spcBef>
                <a:spcPts val="0"/>
              </a:spcBef>
              <a:buClrTx/>
              <a:buSzTx/>
              <a:buNone/>
              <a:defRPr b="1" sz="54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indent="1828800">
              <a:spcBef>
                <a:spcPts val="0"/>
              </a:spcBef>
              <a:buClrTx/>
              <a:buSzTx/>
              <a:buNone/>
              <a:defRPr b="1" sz="54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bg object 17"/>
          <p:cNvSpPr/>
          <p:nvPr/>
        </p:nvSpPr>
        <p:spPr>
          <a:xfrm>
            <a:off x="1014983" y="0"/>
            <a:ext cx="812901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11" name="bg object 18" descr="bg object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bg object 19"/>
          <p:cNvSpPr/>
          <p:nvPr/>
        </p:nvSpPr>
        <p:spPr>
          <a:xfrm>
            <a:off x="1014983" y="0"/>
            <a:ext cx="731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bg object 17"/>
          <p:cNvSpPr/>
          <p:nvPr/>
        </p:nvSpPr>
        <p:spPr>
          <a:xfrm>
            <a:off x="3010" y="3555"/>
            <a:ext cx="819949" cy="81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3" y="0"/>
                </a:lnTo>
                <a:lnTo>
                  <a:pt x="0" y="21600"/>
                </a:lnTo>
                <a:lnTo>
                  <a:pt x="1282" y="21563"/>
                </a:lnTo>
                <a:lnTo>
                  <a:pt x="2531" y="21455"/>
                </a:lnTo>
                <a:lnTo>
                  <a:pt x="3759" y="21276"/>
                </a:lnTo>
                <a:lnTo>
                  <a:pt x="4963" y="21029"/>
                </a:lnTo>
                <a:lnTo>
                  <a:pt x="6142" y="20717"/>
                </a:lnTo>
                <a:lnTo>
                  <a:pt x="7294" y="20341"/>
                </a:lnTo>
                <a:lnTo>
                  <a:pt x="8416" y="19902"/>
                </a:lnTo>
                <a:lnTo>
                  <a:pt x="9507" y="19404"/>
                </a:lnTo>
                <a:lnTo>
                  <a:pt x="10564" y="18848"/>
                </a:lnTo>
                <a:lnTo>
                  <a:pt x="11586" y="18237"/>
                </a:lnTo>
                <a:lnTo>
                  <a:pt x="12570" y="17571"/>
                </a:lnTo>
                <a:lnTo>
                  <a:pt x="13515" y="16854"/>
                </a:lnTo>
                <a:lnTo>
                  <a:pt x="14418" y="16088"/>
                </a:lnTo>
                <a:lnTo>
                  <a:pt x="15277" y="15273"/>
                </a:lnTo>
                <a:lnTo>
                  <a:pt x="16091" y="14413"/>
                </a:lnTo>
                <a:lnTo>
                  <a:pt x="16858" y="13509"/>
                </a:lnTo>
                <a:lnTo>
                  <a:pt x="17574" y="12564"/>
                </a:lnTo>
                <a:lnTo>
                  <a:pt x="18239" y="11579"/>
                </a:lnTo>
                <a:lnTo>
                  <a:pt x="18850" y="10557"/>
                </a:lnTo>
                <a:lnTo>
                  <a:pt x="19406" y="9499"/>
                </a:lnTo>
                <a:lnTo>
                  <a:pt x="19904" y="8407"/>
                </a:lnTo>
                <a:lnTo>
                  <a:pt x="20342" y="7284"/>
                </a:lnTo>
                <a:lnTo>
                  <a:pt x="20718" y="6132"/>
                </a:lnTo>
                <a:lnTo>
                  <a:pt x="21030" y="4952"/>
                </a:lnTo>
                <a:lnTo>
                  <a:pt x="21276" y="3747"/>
                </a:lnTo>
                <a:lnTo>
                  <a:pt x="21455" y="2519"/>
                </a:lnTo>
                <a:lnTo>
                  <a:pt x="21563" y="1269"/>
                </a:lnTo>
                <a:lnTo>
                  <a:pt x="21600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2" name="bg object 18"/>
          <p:cNvSpPr/>
          <p:nvPr/>
        </p:nvSpPr>
        <p:spPr>
          <a:xfrm>
            <a:off x="3010" y="3555"/>
            <a:ext cx="819949" cy="81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563" y="1269"/>
                </a:lnTo>
                <a:lnTo>
                  <a:pt x="21455" y="2519"/>
                </a:lnTo>
                <a:lnTo>
                  <a:pt x="21276" y="3747"/>
                </a:lnTo>
                <a:lnTo>
                  <a:pt x="21030" y="4952"/>
                </a:lnTo>
                <a:lnTo>
                  <a:pt x="20718" y="6132"/>
                </a:lnTo>
                <a:lnTo>
                  <a:pt x="20342" y="7284"/>
                </a:lnTo>
                <a:lnTo>
                  <a:pt x="19904" y="8407"/>
                </a:lnTo>
                <a:lnTo>
                  <a:pt x="19406" y="9499"/>
                </a:lnTo>
                <a:lnTo>
                  <a:pt x="18850" y="10557"/>
                </a:lnTo>
                <a:lnTo>
                  <a:pt x="18239" y="11579"/>
                </a:lnTo>
                <a:lnTo>
                  <a:pt x="17574" y="12564"/>
                </a:lnTo>
                <a:lnTo>
                  <a:pt x="16858" y="13509"/>
                </a:lnTo>
                <a:lnTo>
                  <a:pt x="16091" y="14413"/>
                </a:lnTo>
                <a:lnTo>
                  <a:pt x="15277" y="15273"/>
                </a:lnTo>
                <a:lnTo>
                  <a:pt x="14418" y="16088"/>
                </a:lnTo>
                <a:lnTo>
                  <a:pt x="13515" y="16854"/>
                </a:lnTo>
                <a:lnTo>
                  <a:pt x="12570" y="17571"/>
                </a:lnTo>
                <a:lnTo>
                  <a:pt x="11586" y="18237"/>
                </a:lnTo>
                <a:lnTo>
                  <a:pt x="10564" y="18848"/>
                </a:lnTo>
                <a:lnTo>
                  <a:pt x="9507" y="19404"/>
                </a:lnTo>
                <a:lnTo>
                  <a:pt x="8416" y="19902"/>
                </a:lnTo>
                <a:lnTo>
                  <a:pt x="7294" y="20341"/>
                </a:lnTo>
                <a:lnTo>
                  <a:pt x="6142" y="20717"/>
                </a:lnTo>
                <a:lnTo>
                  <a:pt x="4963" y="21029"/>
                </a:lnTo>
                <a:lnTo>
                  <a:pt x="3759" y="21276"/>
                </a:lnTo>
                <a:lnTo>
                  <a:pt x="2531" y="21455"/>
                </a:lnTo>
                <a:lnTo>
                  <a:pt x="1282" y="21563"/>
                </a:lnTo>
                <a:lnTo>
                  <a:pt x="13" y="21600"/>
                </a:lnTo>
                <a:lnTo>
                  <a:pt x="0" y="21600"/>
                </a:lnTo>
                <a:lnTo>
                  <a:pt x="13" y="0"/>
                </a:lnTo>
                <a:lnTo>
                  <a:pt x="21600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23" name="bg object 19" descr="bg object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5" y="6094"/>
            <a:ext cx="1784605" cy="178308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bg object 20"/>
          <p:cNvSpPr/>
          <p:nvPr/>
        </p:nvSpPr>
        <p:spPr>
          <a:xfrm>
            <a:off x="168820" y="21081"/>
            <a:ext cx="1702144" cy="170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1"/>
                </a:moveTo>
                <a:lnTo>
                  <a:pt x="17" y="10188"/>
                </a:lnTo>
                <a:lnTo>
                  <a:pt x="68" y="9584"/>
                </a:lnTo>
                <a:lnTo>
                  <a:pt x="151" y="8990"/>
                </a:lnTo>
                <a:lnTo>
                  <a:pt x="266" y="8407"/>
                </a:lnTo>
                <a:lnTo>
                  <a:pt x="412" y="7835"/>
                </a:lnTo>
                <a:lnTo>
                  <a:pt x="588" y="7276"/>
                </a:lnTo>
                <a:lnTo>
                  <a:pt x="793" y="6731"/>
                </a:lnTo>
                <a:lnTo>
                  <a:pt x="1026" y="6200"/>
                </a:lnTo>
                <a:lnTo>
                  <a:pt x="1286" y="5684"/>
                </a:lnTo>
                <a:lnTo>
                  <a:pt x="1573" y="5185"/>
                </a:lnTo>
                <a:lnTo>
                  <a:pt x="1885" y="4703"/>
                </a:lnTo>
                <a:lnTo>
                  <a:pt x="2221" y="4239"/>
                </a:lnTo>
                <a:lnTo>
                  <a:pt x="2581" y="3794"/>
                </a:lnTo>
                <a:lnTo>
                  <a:pt x="2964" y="3369"/>
                </a:lnTo>
                <a:lnTo>
                  <a:pt x="3368" y="2964"/>
                </a:lnTo>
                <a:lnTo>
                  <a:pt x="3793" y="2582"/>
                </a:lnTo>
                <a:lnTo>
                  <a:pt x="4238" y="2222"/>
                </a:lnTo>
                <a:lnTo>
                  <a:pt x="4702" y="1885"/>
                </a:lnTo>
                <a:lnTo>
                  <a:pt x="5185" y="1573"/>
                </a:lnTo>
                <a:lnTo>
                  <a:pt x="5684" y="1287"/>
                </a:lnTo>
                <a:lnTo>
                  <a:pt x="6199" y="1026"/>
                </a:lnTo>
                <a:lnTo>
                  <a:pt x="6730" y="793"/>
                </a:lnTo>
                <a:lnTo>
                  <a:pt x="7276" y="588"/>
                </a:lnTo>
                <a:lnTo>
                  <a:pt x="7835" y="412"/>
                </a:lnTo>
                <a:lnTo>
                  <a:pt x="8406" y="266"/>
                </a:lnTo>
                <a:lnTo>
                  <a:pt x="8989" y="151"/>
                </a:lnTo>
                <a:lnTo>
                  <a:pt x="9583" y="68"/>
                </a:lnTo>
                <a:lnTo>
                  <a:pt x="10187" y="17"/>
                </a:lnTo>
                <a:lnTo>
                  <a:pt x="10800" y="0"/>
                </a:lnTo>
                <a:lnTo>
                  <a:pt x="11413" y="17"/>
                </a:lnTo>
                <a:lnTo>
                  <a:pt x="12017" y="68"/>
                </a:lnTo>
                <a:lnTo>
                  <a:pt x="12611" y="151"/>
                </a:lnTo>
                <a:lnTo>
                  <a:pt x="13194" y="266"/>
                </a:lnTo>
                <a:lnTo>
                  <a:pt x="13766" y="412"/>
                </a:lnTo>
                <a:lnTo>
                  <a:pt x="14325" y="588"/>
                </a:lnTo>
                <a:lnTo>
                  <a:pt x="14870" y="793"/>
                </a:lnTo>
                <a:lnTo>
                  <a:pt x="15401" y="1026"/>
                </a:lnTo>
                <a:lnTo>
                  <a:pt x="15917" y="1287"/>
                </a:lnTo>
                <a:lnTo>
                  <a:pt x="16416" y="1573"/>
                </a:lnTo>
                <a:lnTo>
                  <a:pt x="16898" y="1885"/>
                </a:lnTo>
                <a:lnTo>
                  <a:pt x="17362" y="2222"/>
                </a:lnTo>
                <a:lnTo>
                  <a:pt x="17807" y="2582"/>
                </a:lnTo>
                <a:lnTo>
                  <a:pt x="18232" y="2964"/>
                </a:lnTo>
                <a:lnTo>
                  <a:pt x="18636" y="3369"/>
                </a:lnTo>
                <a:lnTo>
                  <a:pt x="19019" y="3794"/>
                </a:lnTo>
                <a:lnTo>
                  <a:pt x="19379" y="4239"/>
                </a:lnTo>
                <a:lnTo>
                  <a:pt x="19715" y="4703"/>
                </a:lnTo>
                <a:lnTo>
                  <a:pt x="20027" y="5185"/>
                </a:lnTo>
                <a:lnTo>
                  <a:pt x="20314" y="5684"/>
                </a:lnTo>
                <a:lnTo>
                  <a:pt x="20574" y="6200"/>
                </a:lnTo>
                <a:lnTo>
                  <a:pt x="20807" y="6731"/>
                </a:lnTo>
                <a:lnTo>
                  <a:pt x="21012" y="7276"/>
                </a:lnTo>
                <a:lnTo>
                  <a:pt x="21188" y="7835"/>
                </a:lnTo>
                <a:lnTo>
                  <a:pt x="21334" y="8407"/>
                </a:lnTo>
                <a:lnTo>
                  <a:pt x="21449" y="8990"/>
                </a:lnTo>
                <a:lnTo>
                  <a:pt x="21532" y="9584"/>
                </a:lnTo>
                <a:lnTo>
                  <a:pt x="21583" y="10188"/>
                </a:lnTo>
                <a:lnTo>
                  <a:pt x="21600" y="10801"/>
                </a:lnTo>
                <a:lnTo>
                  <a:pt x="21583" y="11414"/>
                </a:lnTo>
                <a:lnTo>
                  <a:pt x="21532" y="12017"/>
                </a:lnTo>
                <a:lnTo>
                  <a:pt x="21449" y="12611"/>
                </a:lnTo>
                <a:lnTo>
                  <a:pt x="21334" y="13195"/>
                </a:lnTo>
                <a:lnTo>
                  <a:pt x="21188" y="13766"/>
                </a:lnTo>
                <a:lnTo>
                  <a:pt x="21012" y="14325"/>
                </a:lnTo>
                <a:lnTo>
                  <a:pt x="20807" y="14870"/>
                </a:lnTo>
                <a:lnTo>
                  <a:pt x="20574" y="15401"/>
                </a:lnTo>
                <a:lnTo>
                  <a:pt x="20314" y="15917"/>
                </a:lnTo>
                <a:lnTo>
                  <a:pt x="20027" y="16416"/>
                </a:lnTo>
                <a:lnTo>
                  <a:pt x="19715" y="16898"/>
                </a:lnTo>
                <a:lnTo>
                  <a:pt x="19379" y="17362"/>
                </a:lnTo>
                <a:lnTo>
                  <a:pt x="19019" y="17807"/>
                </a:lnTo>
                <a:lnTo>
                  <a:pt x="18636" y="18232"/>
                </a:lnTo>
                <a:lnTo>
                  <a:pt x="18232" y="18637"/>
                </a:lnTo>
                <a:lnTo>
                  <a:pt x="17807" y="19019"/>
                </a:lnTo>
                <a:lnTo>
                  <a:pt x="17362" y="19379"/>
                </a:lnTo>
                <a:lnTo>
                  <a:pt x="16898" y="19715"/>
                </a:lnTo>
                <a:lnTo>
                  <a:pt x="16416" y="20027"/>
                </a:lnTo>
                <a:lnTo>
                  <a:pt x="15917" y="20314"/>
                </a:lnTo>
                <a:lnTo>
                  <a:pt x="15401" y="20574"/>
                </a:lnTo>
                <a:lnTo>
                  <a:pt x="14870" y="20807"/>
                </a:lnTo>
                <a:lnTo>
                  <a:pt x="14325" y="21012"/>
                </a:lnTo>
                <a:lnTo>
                  <a:pt x="13766" y="21188"/>
                </a:lnTo>
                <a:lnTo>
                  <a:pt x="13194" y="21334"/>
                </a:lnTo>
                <a:lnTo>
                  <a:pt x="12611" y="21449"/>
                </a:lnTo>
                <a:lnTo>
                  <a:pt x="12017" y="21532"/>
                </a:lnTo>
                <a:lnTo>
                  <a:pt x="11413" y="21583"/>
                </a:lnTo>
                <a:lnTo>
                  <a:pt x="10800" y="21600"/>
                </a:lnTo>
                <a:lnTo>
                  <a:pt x="10187" y="21583"/>
                </a:lnTo>
                <a:lnTo>
                  <a:pt x="9583" y="21532"/>
                </a:lnTo>
                <a:lnTo>
                  <a:pt x="8989" y="21449"/>
                </a:lnTo>
                <a:lnTo>
                  <a:pt x="8406" y="21334"/>
                </a:lnTo>
                <a:lnTo>
                  <a:pt x="7835" y="21188"/>
                </a:lnTo>
                <a:lnTo>
                  <a:pt x="7276" y="21012"/>
                </a:lnTo>
                <a:lnTo>
                  <a:pt x="6730" y="20807"/>
                </a:lnTo>
                <a:lnTo>
                  <a:pt x="6199" y="20574"/>
                </a:lnTo>
                <a:lnTo>
                  <a:pt x="5684" y="20314"/>
                </a:lnTo>
                <a:lnTo>
                  <a:pt x="5185" y="20027"/>
                </a:lnTo>
                <a:lnTo>
                  <a:pt x="4702" y="19715"/>
                </a:lnTo>
                <a:lnTo>
                  <a:pt x="4238" y="19379"/>
                </a:lnTo>
                <a:lnTo>
                  <a:pt x="3793" y="19019"/>
                </a:lnTo>
                <a:lnTo>
                  <a:pt x="3368" y="18637"/>
                </a:lnTo>
                <a:lnTo>
                  <a:pt x="2964" y="18232"/>
                </a:lnTo>
                <a:lnTo>
                  <a:pt x="2581" y="17807"/>
                </a:lnTo>
                <a:lnTo>
                  <a:pt x="2221" y="17362"/>
                </a:lnTo>
                <a:lnTo>
                  <a:pt x="1885" y="16898"/>
                </a:lnTo>
                <a:lnTo>
                  <a:pt x="1573" y="16416"/>
                </a:lnTo>
                <a:lnTo>
                  <a:pt x="1286" y="15917"/>
                </a:lnTo>
                <a:lnTo>
                  <a:pt x="1026" y="15401"/>
                </a:lnTo>
                <a:lnTo>
                  <a:pt x="793" y="14870"/>
                </a:lnTo>
                <a:lnTo>
                  <a:pt x="588" y="14325"/>
                </a:lnTo>
                <a:lnTo>
                  <a:pt x="412" y="13766"/>
                </a:lnTo>
                <a:lnTo>
                  <a:pt x="266" y="13195"/>
                </a:lnTo>
                <a:lnTo>
                  <a:pt x="151" y="12611"/>
                </a:lnTo>
                <a:lnTo>
                  <a:pt x="68" y="12017"/>
                </a:lnTo>
                <a:lnTo>
                  <a:pt x="17" y="11414"/>
                </a:lnTo>
                <a:lnTo>
                  <a:pt x="0" y="10801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25" name="bg object 21" descr="bg object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212" y="1045463"/>
            <a:ext cx="1155192" cy="1150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bg object 22" descr="bg object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319" y="1050632"/>
            <a:ext cx="1116814" cy="11114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bg object 23"/>
          <p:cNvGrpSpPr/>
          <p:nvPr/>
        </p:nvGrpSpPr>
        <p:grpSpPr>
          <a:xfrm>
            <a:off x="187319" y="1050632"/>
            <a:ext cx="1116813" cy="1111478"/>
            <a:chOff x="0" y="0"/>
            <a:chExt cx="1116812" cy="1111476"/>
          </a:xfrm>
        </p:grpSpPr>
        <p:sp>
          <p:nvSpPr>
            <p:cNvPr id="127" name="Shape"/>
            <p:cNvSpPr/>
            <p:nvPr/>
          </p:nvSpPr>
          <p:spPr>
            <a:xfrm>
              <a:off x="0" y="0"/>
              <a:ext cx="1116813" cy="111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3977"/>
                  </a:moveTo>
                  <a:lnTo>
                    <a:pt x="2897" y="3279"/>
                  </a:lnTo>
                  <a:lnTo>
                    <a:pt x="3549" y="2648"/>
                  </a:lnTo>
                  <a:lnTo>
                    <a:pt x="4244" y="2082"/>
                  </a:lnTo>
                  <a:lnTo>
                    <a:pt x="4977" y="1583"/>
                  </a:lnTo>
                  <a:lnTo>
                    <a:pt x="5744" y="1152"/>
                  </a:lnTo>
                  <a:lnTo>
                    <a:pt x="6540" y="788"/>
                  </a:lnTo>
                  <a:lnTo>
                    <a:pt x="7360" y="492"/>
                  </a:lnTo>
                  <a:lnTo>
                    <a:pt x="8200" y="265"/>
                  </a:lnTo>
                  <a:lnTo>
                    <a:pt x="9055" y="107"/>
                  </a:lnTo>
                  <a:lnTo>
                    <a:pt x="9921" y="19"/>
                  </a:lnTo>
                  <a:lnTo>
                    <a:pt x="10794" y="0"/>
                  </a:lnTo>
                  <a:lnTo>
                    <a:pt x="11668" y="52"/>
                  </a:lnTo>
                  <a:lnTo>
                    <a:pt x="12539" y="175"/>
                  </a:lnTo>
                  <a:lnTo>
                    <a:pt x="13403" y="369"/>
                  </a:lnTo>
                  <a:lnTo>
                    <a:pt x="14255" y="635"/>
                  </a:lnTo>
                  <a:lnTo>
                    <a:pt x="15090" y="973"/>
                  </a:lnTo>
                  <a:lnTo>
                    <a:pt x="15904" y="1384"/>
                  </a:lnTo>
                  <a:lnTo>
                    <a:pt x="16693" y="1869"/>
                  </a:lnTo>
                  <a:lnTo>
                    <a:pt x="17452" y="2427"/>
                  </a:lnTo>
                  <a:lnTo>
                    <a:pt x="18161" y="3046"/>
                  </a:lnTo>
                  <a:lnTo>
                    <a:pt x="18806" y="3712"/>
                  </a:lnTo>
                  <a:lnTo>
                    <a:pt x="19386" y="4419"/>
                  </a:lnTo>
                  <a:lnTo>
                    <a:pt x="19899" y="5162"/>
                  </a:lnTo>
                  <a:lnTo>
                    <a:pt x="20346" y="5938"/>
                  </a:lnTo>
                  <a:lnTo>
                    <a:pt x="20726" y="6741"/>
                  </a:lnTo>
                  <a:lnTo>
                    <a:pt x="21038" y="7568"/>
                  </a:lnTo>
                  <a:lnTo>
                    <a:pt x="21282" y="8412"/>
                  </a:lnTo>
                  <a:lnTo>
                    <a:pt x="21458" y="9271"/>
                  </a:lnTo>
                  <a:lnTo>
                    <a:pt x="21564" y="10140"/>
                  </a:lnTo>
                  <a:lnTo>
                    <a:pt x="21600" y="11013"/>
                  </a:lnTo>
                  <a:lnTo>
                    <a:pt x="21566" y="11886"/>
                  </a:lnTo>
                  <a:lnTo>
                    <a:pt x="21461" y="12755"/>
                  </a:lnTo>
                  <a:lnTo>
                    <a:pt x="21284" y="13615"/>
                  </a:lnTo>
                  <a:lnTo>
                    <a:pt x="21035" y="14462"/>
                  </a:lnTo>
                  <a:lnTo>
                    <a:pt x="20714" y="15290"/>
                  </a:lnTo>
                  <a:lnTo>
                    <a:pt x="20319" y="16096"/>
                  </a:lnTo>
                  <a:lnTo>
                    <a:pt x="19851" y="16875"/>
                  </a:lnTo>
                  <a:lnTo>
                    <a:pt x="19309" y="17623"/>
                  </a:lnTo>
                  <a:lnTo>
                    <a:pt x="18703" y="18320"/>
                  </a:lnTo>
                  <a:lnTo>
                    <a:pt x="18051" y="18952"/>
                  </a:lnTo>
                  <a:lnTo>
                    <a:pt x="17356" y="19517"/>
                  </a:lnTo>
                  <a:lnTo>
                    <a:pt x="16623" y="20016"/>
                  </a:lnTo>
                  <a:lnTo>
                    <a:pt x="15856" y="20448"/>
                  </a:lnTo>
                  <a:lnTo>
                    <a:pt x="15061" y="20812"/>
                  </a:lnTo>
                  <a:lnTo>
                    <a:pt x="14241" y="21107"/>
                  </a:lnTo>
                  <a:lnTo>
                    <a:pt x="13401" y="21335"/>
                  </a:lnTo>
                  <a:lnTo>
                    <a:pt x="12545" y="21493"/>
                  </a:lnTo>
                  <a:lnTo>
                    <a:pt x="11679" y="21581"/>
                  </a:lnTo>
                  <a:lnTo>
                    <a:pt x="10807" y="21600"/>
                  </a:lnTo>
                  <a:lnTo>
                    <a:pt x="9933" y="21548"/>
                  </a:lnTo>
                  <a:lnTo>
                    <a:pt x="9061" y="21426"/>
                  </a:lnTo>
                  <a:lnTo>
                    <a:pt x="8198" y="21232"/>
                  </a:lnTo>
                  <a:lnTo>
                    <a:pt x="7346" y="20966"/>
                  </a:lnTo>
                  <a:lnTo>
                    <a:pt x="6510" y="20628"/>
                  </a:lnTo>
                  <a:lnTo>
                    <a:pt x="5696" y="20217"/>
                  </a:lnTo>
                  <a:lnTo>
                    <a:pt x="4907" y="19733"/>
                  </a:lnTo>
                  <a:lnTo>
                    <a:pt x="4149" y="19175"/>
                  </a:lnTo>
                  <a:lnTo>
                    <a:pt x="3439" y="18556"/>
                  </a:lnTo>
                  <a:lnTo>
                    <a:pt x="2794" y="17890"/>
                  </a:lnTo>
                  <a:lnTo>
                    <a:pt x="2215" y="17183"/>
                  </a:lnTo>
                  <a:lnTo>
                    <a:pt x="1701" y="16440"/>
                  </a:lnTo>
                  <a:lnTo>
                    <a:pt x="1254" y="15664"/>
                  </a:lnTo>
                  <a:lnTo>
                    <a:pt x="874" y="14861"/>
                  </a:lnTo>
                  <a:lnTo>
                    <a:pt x="562" y="14034"/>
                  </a:lnTo>
                  <a:lnTo>
                    <a:pt x="318" y="13189"/>
                  </a:lnTo>
                  <a:lnTo>
                    <a:pt x="142" y="12330"/>
                  </a:lnTo>
                  <a:lnTo>
                    <a:pt x="36" y="11462"/>
                  </a:lnTo>
                  <a:lnTo>
                    <a:pt x="0" y="10589"/>
                  </a:lnTo>
                  <a:lnTo>
                    <a:pt x="34" y="9715"/>
                  </a:lnTo>
                  <a:lnTo>
                    <a:pt x="139" y="8846"/>
                  </a:lnTo>
                  <a:lnTo>
                    <a:pt x="316" y="7986"/>
                  </a:lnTo>
                  <a:lnTo>
                    <a:pt x="565" y="7139"/>
                  </a:lnTo>
                  <a:lnTo>
                    <a:pt x="886" y="6310"/>
                  </a:lnTo>
                  <a:lnTo>
                    <a:pt x="1281" y="5504"/>
                  </a:lnTo>
                  <a:lnTo>
                    <a:pt x="1749" y="4724"/>
                  </a:lnTo>
                  <a:lnTo>
                    <a:pt x="2292" y="3977"/>
                  </a:lnTo>
                </a:path>
              </a:pathLst>
            </a:custGeom>
            <a:noFill/>
            <a:ln w="7349" cap="flat">
              <a:solidFill>
                <a:srgbClr val="C6B7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28" name="Shape"/>
            <p:cNvSpPr/>
            <p:nvPr/>
          </p:nvSpPr>
          <p:spPr>
            <a:xfrm>
              <a:off x="130637" y="130891"/>
              <a:ext cx="855566" cy="84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68" y="3944"/>
                  </a:moveTo>
                  <a:lnTo>
                    <a:pt x="1596" y="4895"/>
                  </a:lnTo>
                  <a:lnTo>
                    <a:pt x="1043" y="5895"/>
                  </a:lnTo>
                  <a:lnTo>
                    <a:pt x="608" y="6935"/>
                  </a:lnTo>
                  <a:lnTo>
                    <a:pt x="290" y="8006"/>
                  </a:lnTo>
                  <a:lnTo>
                    <a:pt x="88" y="9099"/>
                  </a:lnTo>
                  <a:lnTo>
                    <a:pt x="0" y="10204"/>
                  </a:lnTo>
                  <a:lnTo>
                    <a:pt x="26" y="11311"/>
                  </a:lnTo>
                  <a:lnTo>
                    <a:pt x="163" y="12412"/>
                  </a:lnTo>
                  <a:lnTo>
                    <a:pt x="412" y="13498"/>
                  </a:lnTo>
                  <a:lnTo>
                    <a:pt x="771" y="14558"/>
                  </a:lnTo>
                  <a:lnTo>
                    <a:pt x="1238" y="15585"/>
                  </a:lnTo>
                  <a:lnTo>
                    <a:pt x="1813" y="16567"/>
                  </a:lnTo>
                  <a:lnTo>
                    <a:pt x="2495" y="17497"/>
                  </a:lnTo>
                  <a:lnTo>
                    <a:pt x="3282" y="18365"/>
                  </a:lnTo>
                  <a:lnTo>
                    <a:pt x="4172" y="19161"/>
                  </a:lnTo>
                  <a:lnTo>
                    <a:pt x="5141" y="19859"/>
                  </a:lnTo>
                  <a:lnTo>
                    <a:pt x="6155" y="20439"/>
                  </a:lnTo>
                  <a:lnTo>
                    <a:pt x="7207" y="20901"/>
                  </a:lnTo>
                  <a:lnTo>
                    <a:pt x="8286" y="21248"/>
                  </a:lnTo>
                  <a:lnTo>
                    <a:pt x="9383" y="21479"/>
                  </a:lnTo>
                  <a:lnTo>
                    <a:pt x="10490" y="21596"/>
                  </a:lnTo>
                  <a:lnTo>
                    <a:pt x="11596" y="21600"/>
                  </a:lnTo>
                  <a:lnTo>
                    <a:pt x="12693" y="21491"/>
                  </a:lnTo>
                  <a:lnTo>
                    <a:pt x="13771" y="21271"/>
                  </a:lnTo>
                  <a:lnTo>
                    <a:pt x="14822" y="20939"/>
                  </a:lnTo>
                  <a:lnTo>
                    <a:pt x="15835" y="20499"/>
                  </a:lnTo>
                  <a:lnTo>
                    <a:pt x="16802" y="19949"/>
                  </a:lnTo>
                  <a:lnTo>
                    <a:pt x="17713" y="19291"/>
                  </a:lnTo>
                  <a:lnTo>
                    <a:pt x="18560" y="18527"/>
                  </a:lnTo>
                  <a:lnTo>
                    <a:pt x="19332" y="17656"/>
                  </a:lnTo>
                  <a:lnTo>
                    <a:pt x="20004" y="16705"/>
                  </a:lnTo>
                  <a:lnTo>
                    <a:pt x="20557" y="15704"/>
                  </a:lnTo>
                  <a:lnTo>
                    <a:pt x="20992" y="14664"/>
                  </a:lnTo>
                  <a:lnTo>
                    <a:pt x="21310" y="13592"/>
                  </a:lnTo>
                  <a:lnTo>
                    <a:pt x="21512" y="12500"/>
                  </a:lnTo>
                  <a:lnTo>
                    <a:pt x="21600" y="11395"/>
                  </a:lnTo>
                  <a:lnTo>
                    <a:pt x="21574" y="10287"/>
                  </a:lnTo>
                  <a:lnTo>
                    <a:pt x="21437" y="9186"/>
                  </a:lnTo>
                  <a:lnTo>
                    <a:pt x="21188" y="8101"/>
                  </a:lnTo>
                  <a:lnTo>
                    <a:pt x="20829" y="7041"/>
                  </a:lnTo>
                  <a:lnTo>
                    <a:pt x="20362" y="6015"/>
                  </a:lnTo>
                  <a:lnTo>
                    <a:pt x="19787" y="5032"/>
                  </a:lnTo>
                  <a:lnTo>
                    <a:pt x="19105" y="4103"/>
                  </a:lnTo>
                  <a:lnTo>
                    <a:pt x="18319" y="3235"/>
                  </a:lnTo>
                  <a:lnTo>
                    <a:pt x="17428" y="2439"/>
                  </a:lnTo>
                  <a:lnTo>
                    <a:pt x="16459" y="1741"/>
                  </a:lnTo>
                  <a:lnTo>
                    <a:pt x="15445" y="1161"/>
                  </a:lnTo>
                  <a:lnTo>
                    <a:pt x="14393" y="699"/>
                  </a:lnTo>
                  <a:lnTo>
                    <a:pt x="13314" y="352"/>
                  </a:lnTo>
                  <a:lnTo>
                    <a:pt x="12217" y="121"/>
                  </a:lnTo>
                  <a:lnTo>
                    <a:pt x="11110" y="4"/>
                  </a:lnTo>
                  <a:lnTo>
                    <a:pt x="10004" y="0"/>
                  </a:lnTo>
                  <a:lnTo>
                    <a:pt x="8907" y="109"/>
                  </a:lnTo>
                  <a:lnTo>
                    <a:pt x="7828" y="329"/>
                  </a:lnTo>
                  <a:lnTo>
                    <a:pt x="6778" y="661"/>
                  </a:lnTo>
                  <a:lnTo>
                    <a:pt x="5765" y="1101"/>
                  </a:lnTo>
                  <a:lnTo>
                    <a:pt x="4798" y="1651"/>
                  </a:lnTo>
                  <a:lnTo>
                    <a:pt x="3887" y="2309"/>
                  </a:lnTo>
                  <a:lnTo>
                    <a:pt x="3040" y="3073"/>
                  </a:lnTo>
                  <a:lnTo>
                    <a:pt x="2268" y="3944"/>
                  </a:lnTo>
                </a:path>
              </a:pathLst>
            </a:custGeom>
            <a:noFill/>
            <a:ln w="7349" cap="flat">
              <a:solidFill>
                <a:srgbClr val="C6B7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130" name="bg object 24"/>
          <p:cNvSpPr/>
          <p:nvPr/>
        </p:nvSpPr>
        <p:spPr>
          <a:xfrm>
            <a:off x="1012874" y="0"/>
            <a:ext cx="813117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31" name="bg object 25" descr="bg object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5735" y="0"/>
            <a:ext cx="15544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bg object 26"/>
          <p:cNvSpPr/>
          <p:nvPr/>
        </p:nvSpPr>
        <p:spPr>
          <a:xfrm>
            <a:off x="1014983" y="0"/>
            <a:ext cx="731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33" name="bg object 27" descr="bg object 2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1435" y="1413763"/>
            <a:ext cx="210313" cy="210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bg object 28" descr="bg object 2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0434" y="1338705"/>
            <a:ext cx="307096" cy="28636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le Text"/>
          <p:cNvSpPr txBox="1"/>
          <p:nvPr>
            <p:ph type="title"/>
          </p:nvPr>
        </p:nvSpPr>
        <p:spPr>
          <a:xfrm>
            <a:off x="962405" y="106121"/>
            <a:ext cx="7219189" cy="574676"/>
          </a:xfrm>
          <a:prstGeom prst="rect">
            <a:avLst/>
          </a:prstGeom>
        </p:spPr>
        <p:txBody>
          <a:bodyPr anchor="t"/>
          <a:lstStyle>
            <a:lvl1pPr>
              <a:defRPr cap="none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Title Text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962405" y="106121"/>
            <a:ext cx="7219189" cy="574676"/>
          </a:xfrm>
          <a:prstGeom prst="rect">
            <a:avLst/>
          </a:prstGeom>
        </p:spPr>
        <p:txBody>
          <a:bodyPr anchor="t"/>
          <a:lstStyle>
            <a:lvl1pPr>
              <a:defRPr cap="none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n>
                  <a:noFill/>
                </a:ln>
              </a:defRPr>
            </a:pPr>
            <a:r>
              <a:t>Title Text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457200" y="320040"/>
            <a:ext cx="72390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457200" y="1609416"/>
            <a:ext cx="7239000" cy="48463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066800" y="2821837"/>
            <a:ext cx="6255488" cy="1362076"/>
          </a:xfrm>
          <a:prstGeom prst="rect">
            <a:avLst/>
          </a:prstGeom>
        </p:spPr>
        <p:txBody>
          <a:bodyPr anchor="t"/>
          <a:lstStyle>
            <a:lvl1pPr algn="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</p:spPr>
        <p:txBody>
          <a:bodyPr anchor="b"/>
          <a:lstStyle>
            <a:lvl1pPr marL="0" indent="0" algn="r">
              <a:buClrTx/>
              <a:buSzTx/>
              <a:buNone/>
              <a:defRPr sz="2000"/>
            </a:lvl1pPr>
            <a:lvl2pPr marL="0" indent="292608" algn="r">
              <a:buClrTx/>
              <a:buSzTx/>
              <a:buNone/>
              <a:defRPr sz="2000"/>
            </a:lvl2pPr>
            <a:lvl3pPr marL="0" indent="530351" algn="r">
              <a:buClrTx/>
              <a:buSzTx/>
              <a:buNone/>
              <a:defRPr sz="2000"/>
            </a:lvl3pPr>
            <a:lvl4pPr marL="0" indent="777239" algn="r">
              <a:buClrTx/>
              <a:buSzTx/>
              <a:buNone/>
              <a:defRPr sz="2000"/>
            </a:lvl4pPr>
            <a:lvl5pPr marL="0" indent="1051560" algn="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7163066" y="6631312"/>
            <a:ext cx="159222" cy="152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457200" y="1600200"/>
            <a:ext cx="352044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59308" indent="-266700">
              <a:defRPr sz="2800"/>
            </a:lvl2pPr>
            <a:lvl3pPr marL="850391" indent="-320040">
              <a:defRPr sz="2800"/>
            </a:lvl3pPr>
            <a:lvl4pPr marL="1132839" indent="-355600">
              <a:defRPr sz="2800"/>
            </a:lvl4pPr>
            <a:lvl5pPr marL="140716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457200" y="5867400"/>
            <a:ext cx="3520441" cy="457200"/>
          </a:xfrm>
          <a:prstGeom prst="rect">
            <a:avLst/>
          </a:prstGeom>
          <a:ln>
            <a:solidFill>
              <a:srgbClr val="676A55"/>
            </a:solidFill>
            <a:round/>
          </a:ln>
        </p:spPr>
        <p:txBody>
          <a:bodyPr anchor="ctr"/>
          <a:lstStyle>
            <a:lvl1pPr marL="0" indent="0" algn="ctr">
              <a:buClrTx/>
              <a:buSzTx/>
              <a:buNone/>
              <a:defRPr b="1" sz="1800">
                <a:solidFill>
                  <a:srgbClr val="676A55"/>
                </a:solidFill>
              </a:defRPr>
            </a:lvl1pPr>
            <a:lvl2pPr marL="0" indent="292608" algn="ctr">
              <a:buClrTx/>
              <a:buSzTx/>
              <a:buNone/>
              <a:defRPr b="1" sz="1800">
                <a:solidFill>
                  <a:srgbClr val="676A55"/>
                </a:solidFill>
              </a:defRPr>
            </a:lvl2pPr>
            <a:lvl3pPr marL="0" indent="530351" algn="ctr">
              <a:buClrTx/>
              <a:buSzTx/>
              <a:buNone/>
              <a:defRPr b="1" sz="1800">
                <a:solidFill>
                  <a:srgbClr val="676A55"/>
                </a:solidFill>
              </a:defRPr>
            </a:lvl3pPr>
            <a:lvl4pPr marL="0" indent="777239" algn="ctr">
              <a:buClrTx/>
              <a:buSzTx/>
              <a:buNone/>
              <a:defRPr b="1" sz="1800">
                <a:solidFill>
                  <a:srgbClr val="676A55"/>
                </a:solidFill>
              </a:defRPr>
            </a:lvl4pPr>
            <a:lvl5pPr marL="0" indent="1051560" algn="ctr">
              <a:buClrTx/>
              <a:buSzTx/>
              <a:buNone/>
              <a:defRPr b="1" sz="1800">
                <a:solidFill>
                  <a:srgbClr val="676A5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3"/>
          <p:cNvSpPr/>
          <p:nvPr>
            <p:ph type="body" sz="quarter" idx="21"/>
          </p:nvPr>
        </p:nvSpPr>
        <p:spPr>
          <a:xfrm>
            <a:off x="4178808" y="5867400"/>
            <a:ext cx="3520441" cy="457200"/>
          </a:xfrm>
          <a:prstGeom prst="rect">
            <a:avLst/>
          </a:prstGeom>
          <a:ln>
            <a:solidFill>
              <a:srgbClr val="676A55"/>
            </a:solidFill>
            <a:round/>
          </a:ln>
        </p:spPr>
        <p:txBody>
          <a:bodyPr anchor="ctr"/>
          <a:lstStyle/>
          <a:p>
            <a:pPr marL="0" indent="0" algn="ctr">
              <a:buClrTx/>
              <a:buSzTx/>
              <a:buNone/>
              <a:defRPr b="1" sz="1800">
                <a:solidFill>
                  <a:srgbClr val="676A55"/>
                </a:solidFill>
              </a:defRPr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xfrm>
            <a:off x="457200" y="320040"/>
            <a:ext cx="7242048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457200" y="228600"/>
            <a:ext cx="5897880" cy="11734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457200" y="1497415"/>
            <a:ext cx="5897880" cy="60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None/>
              <a:defRPr sz="1400"/>
            </a:lvl1pPr>
            <a:lvl2pPr marL="0" indent="292608">
              <a:spcBef>
                <a:spcPts val="0"/>
              </a:spcBef>
              <a:buClrTx/>
              <a:buSzTx/>
              <a:buNone/>
              <a:defRPr sz="1400"/>
            </a:lvl2pPr>
            <a:lvl3pPr marL="0" indent="530351">
              <a:spcBef>
                <a:spcPts val="0"/>
              </a:spcBef>
              <a:buClrTx/>
              <a:buSzTx/>
              <a:buNone/>
              <a:defRPr sz="1400"/>
            </a:lvl3pPr>
            <a:lvl4pPr marL="0" indent="777239">
              <a:spcBef>
                <a:spcPts val="0"/>
              </a:spcBef>
              <a:buClrTx/>
              <a:buSzTx/>
              <a:buNone/>
              <a:defRPr sz="1400"/>
            </a:lvl4pPr>
            <a:lvl5pPr marL="0" indent="1051560">
              <a:spcBef>
                <a:spcPts val="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"/>
          <p:cNvSpPr/>
          <p:nvPr/>
        </p:nvSpPr>
        <p:spPr>
          <a:xfrm rot="21240000">
            <a:off x="597967" y="1004668"/>
            <a:ext cx="4319529" cy="4312573"/>
          </a:xfrm>
          <a:prstGeom prst="rect">
            <a:avLst/>
          </a:prstGeom>
          <a:solidFill>
            <a:srgbClr val="FAFAFA"/>
          </a:solidFill>
          <a:ln w="3175" cap="rnd">
            <a:solidFill>
              <a:srgbClr val="EAEAEA"/>
            </a:solidFill>
          </a:ln>
          <a:effectLst>
            <a:outerShdw sx="100000" sy="100000" kx="0" ky="0" algn="b" rotWithShape="0" blurRad="25400" dist="127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Rectangle 8"/>
          <p:cNvSpPr/>
          <p:nvPr/>
        </p:nvSpPr>
        <p:spPr>
          <a:xfrm rot="21420000">
            <a:off x="596706" y="998816"/>
            <a:ext cx="4319528" cy="4312573"/>
          </a:xfrm>
          <a:prstGeom prst="rect">
            <a:avLst/>
          </a:prstGeom>
          <a:solidFill>
            <a:srgbClr val="FAFAFA"/>
          </a:solidFill>
          <a:ln w="3175" cap="rnd">
            <a:solidFill>
              <a:srgbClr val="EAEAEA"/>
            </a:solidFill>
          </a:ln>
          <a:effectLst>
            <a:outerShdw sx="100000" sy="100000" kx="0" ky="0" algn="b" rotWithShape="0" blurRad="25400" dist="127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Title Text"/>
          <p:cNvSpPr txBox="1"/>
          <p:nvPr>
            <p:ph type="title"/>
          </p:nvPr>
        </p:nvSpPr>
        <p:spPr>
          <a:xfrm>
            <a:off x="5389098" y="1143000"/>
            <a:ext cx="3429001" cy="2057400"/>
          </a:xfrm>
          <a:prstGeom prst="rect">
            <a:avLst/>
          </a:prstGeom>
        </p:spPr>
        <p:txBody>
          <a:bodyPr/>
          <a:lstStyle>
            <a:lvl1pPr>
              <a:defRPr sz="3000">
                <a:ln w="3175" cap="flat">
                  <a:solidFill>
                    <a:srgbClr val="53534D"/>
                  </a:solidFill>
                  <a:prstDash val="solid"/>
                  <a:round/>
                </a:ln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5389098" y="3283634"/>
            <a:ext cx="3429001" cy="19202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559308" indent="-26670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2pPr>
            <a:lvl3pPr marL="850391" indent="-32004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3pPr>
            <a:lvl4pPr marL="1132839" indent="-35560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4pPr>
            <a:lvl5pPr marL="1407160" indent="-35560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Picture Placeholder 9"/>
          <p:cNvSpPr/>
          <p:nvPr>
            <p:ph type="pic" sz="half" idx="21"/>
          </p:nvPr>
        </p:nvSpPr>
        <p:spPr>
          <a:xfrm>
            <a:off x="663682" y="1041001"/>
            <a:ext cx="4206241" cy="4206242"/>
          </a:xfrm>
          <a:prstGeom prst="rect">
            <a:avLst/>
          </a:prstGeom>
          <a:ln w="107950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3810" dir="5400000">
              <a:srgbClr val="000000">
                <a:alpha val="6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ABCFAE"/>
            </a:gs>
            <a:gs pos="50000">
              <a:srgbClr val="CBE0CC"/>
            </a:gs>
            <a:gs pos="100000">
              <a:srgbClr val="E5EFE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680562" y="6632447"/>
            <a:ext cx="159222" cy="152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100">
                <a:solidFill>
                  <a:srgbClr val="676A5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800" u="none">
          <a:ln w="3175" cap="flat">
            <a:solidFill>
              <a:srgbClr val="323428"/>
            </a:solidFill>
            <a:prstDash val="solid"/>
            <a:round/>
          </a:ln>
          <a:gradFill flip="none" rotWithShape="1">
            <a:gsLst>
              <a:gs pos="0">
                <a:srgbClr val="F8F8F6"/>
              </a:gs>
              <a:gs pos="10000">
                <a:srgbClr val="F4F4F2"/>
              </a:gs>
              <a:gs pos="49000">
                <a:srgbClr val="D5D4CB"/>
              </a:gs>
              <a:gs pos="50000">
                <a:srgbClr val="C2C0B2"/>
              </a:gs>
              <a:gs pos="100000">
                <a:srgbClr val="F4F4F2"/>
              </a:gs>
            </a:gsLst>
            <a:lin ang="5400000" scaled="0"/>
          </a:gra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73000"/>
        <a:buFontTx/>
        <a:buChar char="⦿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551025" marR="0" indent="-25841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80000"/>
        <a:buFontTx/>
        <a:buChar char="◼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827531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60000"/>
        <a:buFontTx/>
        <a:buChar char="○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074419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1381760" marR="0" indent="-330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70000"/>
        <a:buFontTx/>
        <a:buChar char="◉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1553463" marR="0" indent="-2641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1787651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80000"/>
        <a:buFontTx/>
        <a:buChar char="◼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1961388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221415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676A55"/>
        </a:buClr>
        <a:buSzPct val="100000"/>
        <a:buFontTx/>
        <a:buChar char="▪"/>
        <a:tabLst/>
        <a:defRPr b="0" baseline="0" cap="none" i="0" spc="0" strike="noStrike" sz="2600" u="none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fe.illinois.edu/help/digitalflowers/picts/Breeding%20Systems/31-Cleistogamous.jpg" TargetMode="External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flowers.vg/1024x768/bougainvillea.jpg" TargetMode="External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in/imgres?imgurl=http://i1.treknature.com/photos/16288/purple_sunbird_on_flower.jpg&amp;imgrefurl=http://www.treknature.com/gallery/Asia/India/photo270690.htm&amp;usg=__AGkBme8Xzwx-2EM_iOZ7yvK5yX0=&amp;h=595&amp;w=600&amp;sz=285&amp;hl=en&amp;start=1&amp;sig2=zYtKp_MeQtM8DGb0kjsTjg&amp;zoom=1&amp;tbnid=8_lTpdLYymq57M:&amp;tbnh=134&amp;tbnw=135&amp;ei=6DOmT6S4FMeJrAek9qzYAQ&amp;itbs=1" TargetMode="External"/><Relationship Id="rId3" Type="http://schemas.openxmlformats.org/officeDocument/2006/relationships/image" Target="../media/image14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hyperlink" Target="http://www.google.co.in/imgres?imgurl=http://4.bp.blogspot.com/-ND-3EEXyh10/Tikur3INtCI/AAAAAAAAN_E/zOAEGmxlWQQ/s1600/hummingbird-eating-flower.jpg&amp;imgrefurl=http://sastha-knowyourledge.blogspot.com/2011/07/hummingbird-facts.html&amp;usg=__l0-LO5nn9RkCHeZXIG4usW6H2E4=&amp;h=768&amp;w=1024&amp;sz=97&amp;hl=en&amp;start=32&amp;sig2=8EMNIEX9MQiQ7_s0BLb2pg&amp;zoom=1&amp;tbnid=ATATdV9_Z9Ur7M:&amp;tbnh=113&amp;tbnw=150&amp;ei=NTOmT-KQMY3JrAeK7sGDAg&amp;itbs=1" TargetMode="External"/><Relationship Id="rId4" Type="http://schemas.openxmlformats.org/officeDocument/2006/relationships/image" Target="../media/image1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3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ubtitle 2"/>
          <p:cNvSpPr txBox="1"/>
          <p:nvPr>
            <p:ph type="subTitle" sz="quarter" idx="1"/>
          </p:nvPr>
        </p:nvSpPr>
        <p:spPr>
          <a:xfrm rot="10800000">
            <a:off x="381000" y="-381000"/>
            <a:ext cx="76200" cy="76200"/>
          </a:xfrm>
          <a:prstGeom prst="rect">
            <a:avLst/>
          </a:prstGeom>
        </p:spPr>
        <p:txBody>
          <a:bodyPr/>
          <a:lstStyle/>
          <a:p>
            <a:pPr defTabSz="365760">
              <a:lnSpc>
                <a:spcPct val="80000"/>
              </a:lnSpc>
              <a:spcBef>
                <a:spcPts val="200"/>
              </a:spcBef>
              <a:defRPr sz="200"/>
            </a:pPr>
          </a:p>
        </p:txBody>
      </p:sp>
      <p:sp>
        <p:nvSpPr>
          <p:cNvPr id="154" name="Topic: Pollination adaptations"/>
          <p:cNvSpPr txBox="1"/>
          <p:nvPr/>
        </p:nvSpPr>
        <p:spPr>
          <a:xfrm>
            <a:off x="209824" y="4214873"/>
            <a:ext cx="83015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cap="all" sz="4200">
                <a:ln w="3175" cap="flat">
                  <a:solidFill>
                    <a:srgbClr val="323428"/>
                  </a:solidFill>
                  <a:prstDash val="solid"/>
                  <a:round/>
                </a:ln>
                <a:solidFill>
                  <a:srgbClr val="FFFFFF"/>
                </a:solidFill>
              </a:defRPr>
            </a:lvl1pPr>
          </a:lstStyle>
          <a:p>
            <a:pPr/>
            <a:r>
              <a:t>Topic: Pollination adaptations</a:t>
            </a:r>
          </a:p>
        </p:txBody>
      </p:sp>
      <p:pic>
        <p:nvPicPr>
          <p:cNvPr id="155" name="neet-play.jpg" descr="neet-pl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8223" y="722997"/>
            <a:ext cx="3114554" cy="3114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95579">
              <a:spcBef>
                <a:spcPts val="100"/>
              </a:spcBef>
              <a:defRPr sz="2400">
                <a:ln>
                  <a:noFill/>
                </a:ln>
              </a:defRPr>
            </a:pPr>
            <a:r>
              <a:t>(c)</a:t>
            </a:r>
            <a:r>
              <a:rPr spc="-100"/>
              <a:t> Cleistogamy</a:t>
            </a:r>
          </a:p>
        </p:txBody>
      </p:sp>
      <p:sp>
        <p:nvSpPr>
          <p:cNvPr id="190" name="object 3"/>
          <p:cNvSpPr txBox="1"/>
          <p:nvPr/>
        </p:nvSpPr>
        <p:spPr>
          <a:xfrm>
            <a:off x="1239964" y="1170994"/>
            <a:ext cx="7679056" cy="451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Some</a:t>
            </a:r>
            <a:r>
              <a:rPr spc="5"/>
              <a:t> </a:t>
            </a:r>
            <a:r>
              <a:t>plants</a:t>
            </a:r>
            <a:r>
              <a:rPr spc="-25"/>
              <a:t> </a:t>
            </a:r>
            <a:r>
              <a:t>never</a:t>
            </a:r>
            <a:r>
              <a:rPr spc="-10"/>
              <a:t> </a:t>
            </a:r>
            <a:r>
              <a:t>open</a:t>
            </a:r>
            <a:r>
              <a:rPr spc="-10"/>
              <a:t> </a:t>
            </a:r>
            <a:r>
              <a:t>to</a:t>
            </a:r>
            <a:r>
              <a:rPr spc="-20"/>
              <a:t> </a:t>
            </a:r>
            <a:r>
              <a:t>ensure</a:t>
            </a:r>
            <a:r>
              <a:rPr spc="-20"/>
              <a:t> </a:t>
            </a:r>
            <a:r>
              <a:t>complete</a:t>
            </a:r>
            <a:r>
              <a:rPr spc="-20"/>
              <a:t> </a:t>
            </a:r>
            <a:r>
              <a:rPr spc="-10"/>
              <a:t>self-pollination.</a:t>
            </a:r>
          </a:p>
          <a:p>
            <a:pPr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316865"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929639" indent="-343534">
              <a:buSzPct val="100000"/>
              <a:buChar char="➢"/>
              <a:tabLst>
                <a:tab pos="9271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Commelina</a:t>
            </a:r>
            <a:r>
              <a:rPr spc="-5"/>
              <a:t> </a:t>
            </a:r>
            <a:r>
              <a:rPr spc="-10"/>
              <a:t>bengalensis</a:t>
            </a:r>
          </a:p>
          <a:p>
            <a:pPr lvl="1" marL="929639" indent="-343534">
              <a:buSzPct val="100000"/>
              <a:buChar char="➢"/>
              <a:tabLst>
                <a:tab pos="9271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Oxalis</a:t>
            </a:r>
          </a:p>
          <a:p>
            <a:pPr lvl="1" marL="929639" indent="-343534">
              <a:buSzPct val="100000"/>
              <a:buChar char="➢"/>
              <a:tabLst>
                <a:tab pos="9271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Viola</a:t>
            </a:r>
          </a:p>
          <a:p>
            <a:pPr lvl="1" indent="0">
              <a:buSzPct val="100000"/>
              <a:buChar char="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Cleistogamous</a:t>
            </a:r>
            <a:r>
              <a:rPr spc="-35"/>
              <a:t> </a:t>
            </a:r>
            <a:r>
              <a:t>flowers</a:t>
            </a:r>
            <a:r>
              <a:rPr spc="-25"/>
              <a:t> </a:t>
            </a:r>
            <a:r>
              <a:rPr spc="-20"/>
              <a:t>are:</a:t>
            </a:r>
          </a:p>
          <a:p>
            <a:pPr lvl="1" marL="929639" indent="-343534">
              <a:buSzPct val="100000"/>
              <a:buChar char="➢"/>
              <a:tabLst>
                <a:tab pos="9271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bisexual</a:t>
            </a:r>
            <a:r>
              <a:rPr spc="-15"/>
              <a:t> </a:t>
            </a:r>
            <a:r>
              <a:rPr spc="-20"/>
              <a:t>small</a:t>
            </a:r>
          </a:p>
          <a:p>
            <a:pPr lvl="1" marL="929639" indent="-343534">
              <a:buSzPct val="100000"/>
              <a:buChar char="➢"/>
              <a:tabLst>
                <a:tab pos="9271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Inconspicuous</a:t>
            </a:r>
          </a:p>
          <a:p>
            <a:pPr lvl="1" marL="929639" indent="-343534">
              <a:lnSpc>
                <a:spcPts val="2800"/>
              </a:lnSpc>
              <a:buSzPct val="100000"/>
              <a:buChar char="➢"/>
              <a:tabLst>
                <a:tab pos="9271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colourless</a:t>
            </a:r>
          </a:p>
          <a:p>
            <a:pPr lvl="1" marL="929639" indent="-343534">
              <a:lnSpc>
                <a:spcPts val="2800"/>
              </a:lnSpc>
              <a:buSzPct val="100000"/>
              <a:buChar char="➢"/>
              <a:tabLst>
                <a:tab pos="9271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</a:t>
            </a:r>
            <a:r>
              <a:rPr spc="-25"/>
              <a:t> </a:t>
            </a:r>
            <a:r>
              <a:t>not</a:t>
            </a:r>
            <a:r>
              <a:rPr spc="-25"/>
              <a:t> </a:t>
            </a:r>
            <a:r>
              <a:t>secrete</a:t>
            </a:r>
            <a:r>
              <a:rPr spc="-55"/>
              <a:t> </a:t>
            </a:r>
            <a:r>
              <a:rPr spc="-10"/>
              <a:t>nectar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  <a:ln w="9525">
            <a:solidFill>
              <a:srgbClr val="676A55"/>
            </a:solidFill>
            <a:round/>
          </a:ln>
        </p:spPr>
        <p:txBody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t>Chasmogamous </a:t>
            </a:r>
            <a:r>
              <a:rPr>
                <a:solidFill>
                  <a:srgbClr val="000000"/>
                </a:solidFill>
              </a:rPr>
              <a:t>flower(open flower)have exposed anthers and stigma.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7030A0"/>
                </a:solidFill>
              </a:defRPr>
            </a:pPr>
            <a:r>
              <a:t>Cleistogamous</a:t>
            </a:r>
            <a:r>
              <a:rPr>
                <a:solidFill>
                  <a:srgbClr val="000000"/>
                </a:solidFill>
              </a:rPr>
              <a:t> flower:These flowers donot open and their anther and stigma lie close to each other. Cleistogamous flower are invariably autogamous as there is no chance of cross-pollination. Such flowers assures seed set even in the absence of pollinators.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457200" y="320040"/>
            <a:ext cx="7239000" cy="51816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cap="none" i="1" sz="3400">
                <a:solidFill>
                  <a:srgbClr val="000000"/>
                </a:solidFill>
              </a:defRPr>
            </a:lvl1pPr>
          </a:lstStyle>
          <a:p>
            <a:pPr/>
            <a:r>
              <a:t>Commelina</a:t>
            </a:r>
          </a:p>
        </p:txBody>
      </p:sp>
      <p:sp>
        <p:nvSpPr>
          <p:cNvPr id="196" name="Content Placeholder 2"/>
          <p:cNvSpPr txBox="1"/>
          <p:nvPr>
            <p:ph type="body" sz="quarter" idx="1"/>
          </p:nvPr>
        </p:nvSpPr>
        <p:spPr>
          <a:xfrm>
            <a:off x="228600" y="1295400"/>
            <a:ext cx="7924800" cy="381000"/>
          </a:xfrm>
          <a:prstGeom prst="rect">
            <a:avLst/>
          </a:prstGeom>
        </p:spPr>
        <p:txBody>
          <a:bodyPr/>
          <a:lstStyle>
            <a:lvl1pPr marL="252374" indent="-252374" defTabSz="841247"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024"/>
            </a:lvl1pPr>
          </a:lstStyle>
          <a:p>
            <a:pPr/>
            <a:r>
              <a:t>  Chasmogamous flower                      Cleistogamous flower </a:t>
            </a:r>
          </a:p>
        </p:txBody>
      </p:sp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828800"/>
            <a:ext cx="4114800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828800"/>
            <a:ext cx="350520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457200" y="152400"/>
            <a:ext cx="72390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cap="none" i="1" sz="3400">
                <a:solidFill>
                  <a:srgbClr val="000000"/>
                </a:solidFill>
              </a:defRPr>
            </a:lvl1pPr>
          </a:lstStyle>
          <a:p>
            <a:pPr/>
            <a:r>
              <a:t>Viola</a:t>
            </a:r>
          </a:p>
        </p:txBody>
      </p:sp>
      <p:sp>
        <p:nvSpPr>
          <p:cNvPr id="201" name="Content Placeholder 2"/>
          <p:cNvSpPr txBox="1"/>
          <p:nvPr>
            <p:ph type="body" sz="quarter" idx="1"/>
          </p:nvPr>
        </p:nvSpPr>
        <p:spPr>
          <a:xfrm>
            <a:off x="457200" y="762000"/>
            <a:ext cx="7239000" cy="762000"/>
          </a:xfrm>
          <a:prstGeom prst="rect">
            <a:avLst/>
          </a:prstGeom>
        </p:spPr>
        <p:txBody>
          <a:bodyPr/>
          <a:lstStyle>
            <a:lvl1pPr>
              <a:buSzTx/>
              <a:buFont typeface="Wingdings 2"/>
              <a:buNone/>
              <a:defRPr sz="2400"/>
            </a:lvl1pPr>
          </a:lstStyle>
          <a:p>
            <a:pPr/>
            <a:r>
              <a:t>Chasmogamous flower          Cleistogamous flower               </a:t>
            </a:r>
          </a:p>
        </p:txBody>
      </p:sp>
      <p:pic>
        <p:nvPicPr>
          <p:cNvPr id="202" name="Picture 4" descr="Picture 4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1371600"/>
            <a:ext cx="3886200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295400"/>
            <a:ext cx="34290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sz="3400">
                <a:solidFill>
                  <a:srgbClr val="000000"/>
                </a:solidFill>
              </a:defRPr>
            </a:lvl1pPr>
          </a:lstStyle>
          <a:p>
            <a:pPr/>
            <a:r>
              <a:t>Advantages of self pollination</a:t>
            </a:r>
          </a:p>
        </p:txBody>
      </p:sp>
      <p:sp>
        <p:nvSpPr>
          <p:cNvPr id="206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It is a sure and economical method of pollination.</a:t>
            </a:r>
          </a:p>
          <a:p>
            <a:pPr/>
            <a:r>
              <a:t>Self pollination is used to maintain pure lines.</a:t>
            </a:r>
          </a:p>
          <a:p>
            <a:pPr/>
            <a:r>
              <a:t>Plants need not to produce large numbers of pollen grains.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2"/>
          <p:cNvSpPr txBox="1"/>
          <p:nvPr>
            <p:ph type="title"/>
          </p:nvPr>
        </p:nvSpPr>
        <p:spPr>
          <a:xfrm>
            <a:off x="1719451" y="2348609"/>
            <a:ext cx="6691632" cy="112268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51100" algn="l"/>
              </a:tabLst>
              <a:defRPr spc="-100" sz="7200">
                <a:ln>
                  <a:noFill/>
                </a:ln>
                <a:solidFill>
                  <a:srgbClr val="0000CC"/>
                </a:solidFill>
              </a:defRPr>
            </a:pPr>
            <a:r>
              <a:t>Cross</a:t>
            </a:r>
            <a:r>
              <a:rPr spc="0"/>
              <a:t>	</a:t>
            </a:r>
            <a:r>
              <a:t>pollination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bject 2"/>
          <p:cNvSpPr txBox="1"/>
          <p:nvPr>
            <p:ph type="title"/>
          </p:nvPr>
        </p:nvSpPr>
        <p:spPr>
          <a:xfrm>
            <a:off x="2421382" y="213106"/>
            <a:ext cx="5215891" cy="51371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>
                <a:ln>
                  <a:noFill/>
                </a:ln>
              </a:defRPr>
            </a:pPr>
            <a:r>
              <a:t>Cross</a:t>
            </a:r>
            <a:r>
              <a:rPr spc="-100"/>
              <a:t> </a:t>
            </a:r>
            <a:r>
              <a:t>pollination</a:t>
            </a:r>
            <a:r>
              <a:rPr spc="-100"/>
              <a:t> (Xenogamy)</a:t>
            </a:r>
          </a:p>
        </p:txBody>
      </p:sp>
      <p:sp>
        <p:nvSpPr>
          <p:cNvPr id="211" name="object 3"/>
          <p:cNvSpPr txBox="1"/>
          <p:nvPr/>
        </p:nvSpPr>
        <p:spPr>
          <a:xfrm>
            <a:off x="1145031" y="1016124"/>
            <a:ext cx="7768592" cy="482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Involves</a:t>
            </a:r>
            <a:r>
              <a:rPr spc="325"/>
              <a:t> </a:t>
            </a:r>
            <a:r>
              <a:t>the</a:t>
            </a:r>
            <a:r>
              <a:rPr spc="315"/>
              <a:t> </a:t>
            </a:r>
            <a:r>
              <a:t>transfer</a:t>
            </a:r>
            <a:r>
              <a:rPr spc="325"/>
              <a:t> </a:t>
            </a:r>
            <a:r>
              <a:t>of</a:t>
            </a:r>
            <a:r>
              <a:rPr spc="310"/>
              <a:t> </a:t>
            </a:r>
            <a:r>
              <a:t>pollen</a:t>
            </a:r>
            <a:r>
              <a:rPr spc="320"/>
              <a:t> </a:t>
            </a:r>
            <a:r>
              <a:t>grains</a:t>
            </a:r>
            <a:r>
              <a:rPr spc="320"/>
              <a:t> </a:t>
            </a:r>
            <a:r>
              <a:t>from</a:t>
            </a:r>
            <a:r>
              <a:rPr spc="305"/>
              <a:t> </a:t>
            </a:r>
            <a:r>
              <a:t>the</a:t>
            </a:r>
            <a:r>
              <a:rPr spc="325"/>
              <a:t> </a:t>
            </a:r>
            <a:r>
              <a:t>flower</a:t>
            </a:r>
            <a:r>
              <a:rPr spc="325"/>
              <a:t> </a:t>
            </a:r>
            <a:r>
              <a:t>of</a:t>
            </a:r>
            <a:r>
              <a:rPr spc="310"/>
              <a:t> </a:t>
            </a:r>
            <a:r>
              <a:rPr spc="-25"/>
              <a:t>one </a:t>
            </a:r>
            <a:r>
              <a:t>plant</a:t>
            </a:r>
            <a:r>
              <a:rPr spc="-25"/>
              <a:t> </a:t>
            </a:r>
            <a:r>
              <a:t>to</a:t>
            </a:r>
            <a:r>
              <a:rPr spc="-20"/>
              <a:t> </a:t>
            </a:r>
            <a:r>
              <a:t>the</a:t>
            </a:r>
            <a:r>
              <a:rPr spc="-10"/>
              <a:t> </a:t>
            </a:r>
            <a:r>
              <a:t>stigma</a:t>
            </a:r>
            <a:r>
              <a:rPr spc="-15"/>
              <a:t> </a:t>
            </a:r>
            <a:r>
              <a:t>of</a:t>
            </a:r>
            <a:r>
              <a:rPr spc="-5"/>
              <a:t> </a:t>
            </a:r>
            <a:r>
              <a:t>the</a:t>
            </a:r>
            <a:r>
              <a:rPr spc="-10"/>
              <a:t> </a:t>
            </a:r>
            <a:r>
              <a:t>flower</a:t>
            </a:r>
            <a:r>
              <a:rPr spc="5"/>
              <a:t> </a:t>
            </a:r>
            <a:r>
              <a:t>of</a:t>
            </a:r>
            <a:r>
              <a:rPr spc="-15"/>
              <a:t> </a:t>
            </a:r>
            <a:r>
              <a:t>another</a:t>
            </a:r>
            <a:r>
              <a:rPr spc="-20"/>
              <a:t> </a:t>
            </a:r>
            <a:r>
              <a:rPr spc="-10"/>
              <a:t>plant.</a:t>
            </a:r>
          </a:p>
          <a:p>
            <a:pPr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Merits</a:t>
            </a:r>
          </a:p>
          <a:p>
            <a:pPr marL="710565" indent="-343534">
              <a:spcBef>
                <a:spcPts val="500"/>
              </a:spcBef>
              <a:buSzPct val="100000"/>
              <a:buChar char="➢"/>
              <a:tabLst>
                <a:tab pos="711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Seeds</a:t>
            </a:r>
            <a:r>
              <a:rPr spc="-20"/>
              <a:t> </a:t>
            </a:r>
            <a:r>
              <a:t>are</a:t>
            </a:r>
            <a:r>
              <a:rPr spc="-40"/>
              <a:t> </a:t>
            </a:r>
            <a:r>
              <a:t>more</a:t>
            </a:r>
            <a:r>
              <a:rPr spc="-5"/>
              <a:t> </a:t>
            </a:r>
            <a:r>
              <a:t>and</a:t>
            </a:r>
            <a:r>
              <a:rPr spc="-30"/>
              <a:t> </a:t>
            </a:r>
            <a:r>
              <a:rPr spc="-10"/>
              <a:t>viable.</a:t>
            </a:r>
          </a:p>
          <a:p>
            <a:pPr marL="710565" indent="-343534">
              <a:buSzPct val="100000"/>
              <a:buChar char="➢"/>
              <a:tabLst>
                <a:tab pos="711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Progenies</a:t>
            </a:r>
            <a:r>
              <a:rPr spc="-10"/>
              <a:t> </a:t>
            </a:r>
            <a:r>
              <a:t>are</a:t>
            </a:r>
            <a:r>
              <a:rPr spc="-30"/>
              <a:t> </a:t>
            </a:r>
            <a:r>
              <a:rPr spc="-10"/>
              <a:t>healthier.</a:t>
            </a:r>
          </a:p>
          <a:p>
            <a:pPr marL="710565" indent="-343534">
              <a:buSzPct val="100000"/>
              <a:buChar char="➢"/>
              <a:tabLst>
                <a:tab pos="711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Adaptability</a:t>
            </a:r>
            <a:r>
              <a:rPr spc="-50"/>
              <a:t> </a:t>
            </a:r>
            <a:r>
              <a:t>is</a:t>
            </a:r>
            <a:r>
              <a:rPr spc="-5"/>
              <a:t> </a:t>
            </a:r>
            <a:r>
              <a:rPr spc="-10"/>
              <a:t>better.</a:t>
            </a:r>
          </a:p>
          <a:p>
            <a:pPr marL="710565" indent="-343534">
              <a:buSzPct val="100000"/>
              <a:buChar char="➢"/>
              <a:tabLst>
                <a:tab pos="711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</a:t>
            </a:r>
            <a:r>
              <a:rPr spc="-5"/>
              <a:t> </a:t>
            </a:r>
            <a:r>
              <a:t>varieties</a:t>
            </a:r>
            <a:r>
              <a:rPr spc="-40"/>
              <a:t> </a:t>
            </a:r>
            <a:r>
              <a:t>can</a:t>
            </a:r>
            <a:r>
              <a:rPr spc="-15"/>
              <a:t> </a:t>
            </a:r>
            <a:r>
              <a:t>be </a:t>
            </a:r>
            <a:r>
              <a:rPr spc="-10"/>
              <a:t>produced.</a:t>
            </a:r>
          </a:p>
          <a:p>
            <a:pPr>
              <a:buSzPct val="100000"/>
              <a:buChar char="➢"/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Demerits</a:t>
            </a:r>
          </a:p>
          <a:p>
            <a:pPr marL="710565" indent="-343534">
              <a:spcBef>
                <a:spcPts val="500"/>
              </a:spcBef>
              <a:buSzPct val="100000"/>
              <a:buChar char="➢"/>
              <a:tabLst>
                <a:tab pos="711200" algn="l"/>
                <a:tab pos="1333500" algn="l"/>
                <a:tab pos="2413000" algn="l"/>
                <a:tab pos="2768600" algn="l"/>
                <a:tab pos="3314700" algn="l"/>
                <a:tab pos="4406900" algn="l"/>
                <a:tab pos="5524500" algn="l"/>
                <a:tab pos="6413500" algn="l"/>
                <a:tab pos="7442200" algn="l"/>
              </a:tabLst>
              <a:defRPr spc="-2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0"/>
              <a:t>	</a:t>
            </a:r>
            <a:r>
              <a:rPr spc="-10"/>
              <a:t>process</a:t>
            </a:r>
            <a:r>
              <a:rPr spc="0"/>
              <a:t>	</a:t>
            </a:r>
            <a:r>
              <a:t>is</a:t>
            </a:r>
            <a:r>
              <a:rPr spc="0"/>
              <a:t>	</a:t>
            </a:r>
            <a:r>
              <a:t>not</a:t>
            </a:r>
            <a:r>
              <a:rPr spc="0"/>
              <a:t>	</a:t>
            </a:r>
            <a:r>
              <a:rPr spc="-10"/>
              <a:t>definite</a:t>
            </a:r>
            <a:r>
              <a:rPr spc="0"/>
              <a:t>	</a:t>
            </a:r>
            <a:r>
              <a:rPr spc="-10"/>
              <a:t>because</a:t>
            </a:r>
            <a:r>
              <a:rPr spc="0"/>
              <a:t>	</a:t>
            </a:r>
            <a:r>
              <a:rPr spc="-10"/>
              <a:t>plants</a:t>
            </a:r>
            <a:r>
              <a:rPr spc="0"/>
              <a:t>	</a:t>
            </a:r>
            <a:r>
              <a:rPr spc="-10"/>
              <a:t>depend</a:t>
            </a:r>
            <a:r>
              <a:rPr spc="0"/>
              <a:t>	</a:t>
            </a:r>
            <a:r>
              <a:t>on</a:t>
            </a:r>
          </a:p>
          <a:p>
            <a:pPr indent="710565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external</a:t>
            </a:r>
            <a:r>
              <a:rPr spc="-10"/>
              <a:t> agencies.</a:t>
            </a:r>
          </a:p>
          <a:p>
            <a:pPr marL="710565" indent="-343534">
              <a:buSzPct val="100000"/>
              <a:buChar char="➢"/>
              <a:tabLst>
                <a:tab pos="711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Large</a:t>
            </a:r>
            <a:r>
              <a:rPr spc="-25"/>
              <a:t> </a:t>
            </a:r>
            <a:r>
              <a:t>amount</a:t>
            </a:r>
            <a:r>
              <a:rPr spc="-10"/>
              <a:t> </a:t>
            </a:r>
            <a:r>
              <a:t>of</a:t>
            </a:r>
            <a:r>
              <a:rPr spc="-15"/>
              <a:t> </a:t>
            </a:r>
            <a:r>
              <a:t>pollen</a:t>
            </a:r>
            <a:r>
              <a:rPr spc="-35"/>
              <a:t> </a:t>
            </a:r>
            <a:r>
              <a:t>grains</a:t>
            </a:r>
            <a:r>
              <a:rPr spc="-25"/>
              <a:t> </a:t>
            </a:r>
            <a:r>
              <a:t>are</a:t>
            </a:r>
            <a:r>
              <a:rPr spc="-20"/>
              <a:t> </a:t>
            </a:r>
            <a:r>
              <a:rPr spc="-10"/>
              <a:t>wasted.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bject 2"/>
          <p:cNvSpPr txBox="1"/>
          <p:nvPr>
            <p:ph type="title"/>
          </p:nvPr>
        </p:nvSpPr>
        <p:spPr>
          <a:xfrm>
            <a:off x="1695068" y="2083130"/>
            <a:ext cx="6593207" cy="1671954"/>
          </a:xfrm>
          <a:prstGeom prst="rect">
            <a:avLst/>
          </a:prstGeom>
        </p:spPr>
        <p:txBody>
          <a:bodyPr/>
          <a:lstStyle/>
          <a:p>
            <a:pPr marL="1703070" marR="5080" indent="-1691005">
              <a:spcBef>
                <a:spcPts val="100"/>
              </a:spcBef>
              <a:defRPr sz="5400">
                <a:ln>
                  <a:noFill/>
                </a:ln>
                <a:solidFill>
                  <a:srgbClr val="0000CC"/>
                </a:solidFill>
              </a:defRPr>
            </a:pPr>
            <a:r>
              <a:t>Contrivances for</a:t>
            </a:r>
            <a:r>
              <a:rPr spc="-100"/>
              <a:t> cross pollination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b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168400">
              <a:spcBef>
                <a:spcPts val="100"/>
              </a:spcBef>
              <a:defRPr sz="3200">
                <a:ln>
                  <a:noFill/>
                </a:ln>
              </a:defRPr>
            </a:pPr>
            <a:r>
              <a:t>Contrivances</a:t>
            </a:r>
            <a:r>
              <a:rPr spc="-100"/>
              <a:t> </a:t>
            </a:r>
            <a:r>
              <a:t>for</a:t>
            </a:r>
            <a:r>
              <a:rPr spc="-100"/>
              <a:t> </a:t>
            </a:r>
            <a:r>
              <a:t>cross</a:t>
            </a:r>
            <a:r>
              <a:rPr spc="-100"/>
              <a:t> pollination</a:t>
            </a:r>
          </a:p>
        </p:txBody>
      </p:sp>
      <p:sp>
        <p:nvSpPr>
          <p:cNvPr id="216" name="object 3"/>
          <p:cNvSpPr txBox="1"/>
          <p:nvPr/>
        </p:nvSpPr>
        <p:spPr>
          <a:xfrm>
            <a:off x="1222044" y="903984"/>
            <a:ext cx="7691119" cy="481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  <a:tab pos="3022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Nature</a:t>
            </a:r>
            <a:r>
              <a:rPr spc="-10"/>
              <a:t> </a:t>
            </a:r>
            <a:r>
              <a:t>favours</a:t>
            </a:r>
            <a:r>
              <a:rPr spc="5"/>
              <a:t> </a:t>
            </a:r>
            <a:r>
              <a:rPr spc="-20"/>
              <a:t>cross</a:t>
            </a:r>
            <a:r>
              <a:t>	</a:t>
            </a:r>
            <a:r>
              <a:rPr spc="-10"/>
              <a:t>pollination.</a:t>
            </a:r>
          </a:p>
          <a:p>
            <a:pPr marL="354965" marR="5080" indent="-342900">
              <a:buSzPct val="100000"/>
              <a:buFont typeface="Arial"/>
              <a:buChar char="•"/>
              <a:tabLst>
                <a:tab pos="342900" algn="l"/>
                <a:tab pos="355600" algn="l"/>
                <a:tab pos="927100" algn="l"/>
                <a:tab pos="2273300" algn="l"/>
                <a:tab pos="3378200" algn="l"/>
                <a:tab pos="4000500" algn="l"/>
                <a:tab pos="4318000" algn="l"/>
                <a:tab pos="5105400" algn="l"/>
                <a:tab pos="6223000" algn="l"/>
                <a:tab pos="6654800" algn="l"/>
              </a:tabLst>
              <a:defRPr spc="-2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</a:t>
            </a:r>
            <a:r>
              <a:rPr spc="0"/>
              <a:t>	</a:t>
            </a:r>
            <a:r>
              <a:rPr spc="-10"/>
              <a:t>unisexual</a:t>
            </a:r>
            <a:r>
              <a:rPr spc="0"/>
              <a:t>	</a:t>
            </a:r>
            <a:r>
              <a:rPr spc="-10"/>
              <a:t>flowers</a:t>
            </a:r>
            <a:r>
              <a:rPr spc="0"/>
              <a:t>	</a:t>
            </a:r>
            <a:r>
              <a:t>and</a:t>
            </a:r>
            <a:r>
              <a:rPr spc="0"/>
              <a:t>	</a:t>
            </a:r>
            <a:r>
              <a:rPr spc="-50"/>
              <a:t>a</a:t>
            </a:r>
            <a:r>
              <a:rPr spc="0"/>
              <a:t>	</a:t>
            </a:r>
            <a:r>
              <a:rPr spc="-10"/>
              <a:t>large</a:t>
            </a:r>
            <a:r>
              <a:rPr spc="0"/>
              <a:t>	</a:t>
            </a:r>
            <a:r>
              <a:rPr spc="-10"/>
              <a:t>number</a:t>
            </a:r>
            <a:r>
              <a:rPr spc="0"/>
              <a:t>	</a:t>
            </a:r>
            <a:r>
              <a:t>of</a:t>
            </a:r>
            <a:r>
              <a:rPr spc="0"/>
              <a:t>	</a:t>
            </a:r>
            <a:r>
              <a:rPr spc="-10"/>
              <a:t>bisexual </a:t>
            </a:r>
            <a:r>
              <a:rPr spc="0"/>
              <a:t>flowers</a:t>
            </a:r>
            <a:r>
              <a:rPr spc="-15"/>
              <a:t> </a:t>
            </a:r>
            <a:r>
              <a:rPr spc="0"/>
              <a:t>are</a:t>
            </a:r>
            <a:r>
              <a:rPr spc="-15"/>
              <a:t> </a:t>
            </a:r>
            <a:r>
              <a:rPr spc="0"/>
              <a:t>naturally</a:t>
            </a:r>
            <a:r>
              <a:rPr spc="-45"/>
              <a:t> </a:t>
            </a:r>
            <a:r>
              <a:rPr spc="0"/>
              <a:t>cross </a:t>
            </a:r>
            <a:r>
              <a:rPr spc="-10"/>
              <a:t>pollinated.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6350" indent="12700">
              <a:tabLst>
                <a:tab pos="685800" algn="l"/>
                <a:tab pos="1498600" algn="l"/>
                <a:tab pos="3238500" algn="l"/>
                <a:tab pos="4495800" algn="l"/>
                <a:tab pos="5321300" algn="l"/>
                <a:tab pos="6845300" algn="l"/>
                <a:tab pos="7416800" algn="l"/>
              </a:tabLst>
              <a:defRPr spc="-2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0"/>
              <a:t>	</a:t>
            </a:r>
            <a:r>
              <a:rPr spc="-20"/>
              <a:t>main</a:t>
            </a:r>
            <a:r>
              <a:rPr spc="0"/>
              <a:t>	</a:t>
            </a:r>
            <a:r>
              <a:rPr spc="-10"/>
              <a:t>contrivances</a:t>
            </a:r>
            <a:r>
              <a:rPr spc="0"/>
              <a:t>	</a:t>
            </a:r>
            <a:r>
              <a:rPr spc="-10"/>
              <a:t>ensuring</a:t>
            </a:r>
            <a:r>
              <a:rPr spc="0"/>
              <a:t>	</a:t>
            </a:r>
            <a:r>
              <a:rPr spc="-10"/>
              <a:t>cross</a:t>
            </a:r>
            <a:r>
              <a:rPr spc="0"/>
              <a:t>	</a:t>
            </a:r>
            <a:r>
              <a:rPr spc="-10"/>
              <a:t>pollination</a:t>
            </a:r>
            <a:r>
              <a:rPr spc="0"/>
              <a:t>	</a:t>
            </a:r>
            <a:r>
              <a:t>are</a:t>
            </a:r>
            <a:r>
              <a:rPr spc="0"/>
              <a:t>	</a:t>
            </a:r>
            <a:r>
              <a:rPr spc="-35"/>
              <a:t>as </a:t>
            </a:r>
            <a:r>
              <a:rPr spc="-10"/>
              <a:t>follows:</a:t>
            </a:r>
          </a:p>
          <a:p>
            <a:pPr marL="515619" marR="307975" indent="-503554">
              <a:tabLst>
                <a:tab pos="520700" algn="l"/>
              </a:tabLst>
              <a:defRPr b="1" spc="-25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(i)</a:t>
            </a:r>
            <a:r>
              <a:rPr spc="0"/>
              <a:t>	Diclincy</a:t>
            </a:r>
            <a:r>
              <a:rPr spc="-75"/>
              <a:t> </a:t>
            </a:r>
            <a:r>
              <a:rPr spc="0"/>
              <a:t>or</a:t>
            </a:r>
            <a:r>
              <a:rPr spc="-100"/>
              <a:t> </a:t>
            </a:r>
            <a:r>
              <a:rPr spc="-10"/>
              <a:t>Unisexuality:</a:t>
            </a:r>
            <a:r>
              <a:rPr spc="-75"/>
              <a:t> </a:t>
            </a:r>
            <a:r>
              <a:rPr b="0" spc="0">
                <a:solidFill>
                  <a:srgbClr val="000000"/>
                </a:solidFill>
              </a:rPr>
              <a:t>In</a:t>
            </a:r>
            <a:r>
              <a:rPr b="0" spc="-55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unisexual</a:t>
            </a:r>
            <a:r>
              <a:rPr b="0" spc="-75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flowers</a:t>
            </a:r>
            <a:r>
              <a:rPr b="0" spc="-50">
                <a:solidFill>
                  <a:srgbClr val="000000"/>
                </a:solidFill>
              </a:rPr>
              <a:t> </a:t>
            </a:r>
            <a:r>
              <a:rPr b="0" spc="-10">
                <a:solidFill>
                  <a:srgbClr val="000000"/>
                </a:solidFill>
              </a:rPr>
              <a:t>stamens </a:t>
            </a:r>
            <a:r>
              <a:rPr b="0" spc="0">
                <a:solidFill>
                  <a:srgbClr val="000000"/>
                </a:solidFill>
              </a:rPr>
              <a:t>and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carpels</a:t>
            </a:r>
            <a:r>
              <a:rPr b="0" spc="-50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are</a:t>
            </a:r>
            <a:r>
              <a:rPr b="0" spc="-10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found</a:t>
            </a:r>
            <a:r>
              <a:rPr b="0" spc="-15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 spc="0">
                <a:solidFill>
                  <a:srgbClr val="000000"/>
                </a:solidFill>
              </a:rPr>
              <a:t>different</a:t>
            </a:r>
            <a:r>
              <a:rPr b="0" spc="-15">
                <a:solidFill>
                  <a:srgbClr val="000000"/>
                </a:solidFill>
              </a:rPr>
              <a:t> </a:t>
            </a:r>
            <a:r>
              <a:rPr b="0" spc="-10">
                <a:solidFill>
                  <a:srgbClr val="000000"/>
                </a:solidFill>
              </a:rPr>
              <a:t>flowers.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Unisexuality</a:t>
            </a:r>
            <a:r>
              <a:rPr spc="-80"/>
              <a:t> </a:t>
            </a:r>
            <a:r>
              <a:t>can</a:t>
            </a:r>
            <a:r>
              <a:rPr spc="-50"/>
              <a:t> </a:t>
            </a:r>
            <a:r>
              <a:t>be</a:t>
            </a:r>
            <a:r>
              <a:rPr spc="-70"/>
              <a:t> </a:t>
            </a:r>
            <a:r>
              <a:t>of</a:t>
            </a:r>
            <a:r>
              <a:rPr spc="-55"/>
              <a:t> </a:t>
            </a:r>
            <a:r>
              <a:t>two</a:t>
            </a:r>
            <a:r>
              <a:rPr spc="-50"/>
              <a:t> </a:t>
            </a:r>
            <a:r>
              <a:rPr spc="-10"/>
              <a:t>types:</a:t>
            </a:r>
          </a:p>
          <a:p>
            <a:pPr marR="85089" indent="12700"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Monoecious</a:t>
            </a:r>
            <a:r>
              <a:rPr spc="-45"/>
              <a:t> </a:t>
            </a:r>
            <a:r>
              <a:t>plant</a:t>
            </a:r>
            <a:r>
              <a:rPr spc="-35"/>
              <a:t> </a:t>
            </a:r>
            <a:r>
              <a:t>:</a:t>
            </a:r>
            <a:r>
              <a:rPr spc="-40"/>
              <a:t> </a:t>
            </a:r>
            <a:r>
              <a:rPr b="0"/>
              <a:t>When</a:t>
            </a:r>
            <a:r>
              <a:rPr b="0" spc="-25"/>
              <a:t> </a:t>
            </a:r>
            <a:r>
              <a:rPr b="0"/>
              <a:t>male</a:t>
            </a:r>
            <a:r>
              <a:rPr b="0" spc="-35"/>
              <a:t> </a:t>
            </a:r>
            <a:r>
              <a:rPr b="0"/>
              <a:t>and</a:t>
            </a:r>
            <a:r>
              <a:rPr b="0" spc="-35"/>
              <a:t> </a:t>
            </a:r>
            <a:r>
              <a:rPr b="0"/>
              <a:t>female</a:t>
            </a:r>
            <a:r>
              <a:rPr b="0" spc="-30"/>
              <a:t> </a:t>
            </a:r>
            <a:r>
              <a:rPr b="0"/>
              <a:t>flowers</a:t>
            </a:r>
            <a:r>
              <a:rPr b="0" spc="-35"/>
              <a:t> </a:t>
            </a:r>
            <a:r>
              <a:rPr b="0"/>
              <a:t>are</a:t>
            </a:r>
            <a:r>
              <a:rPr b="0" spc="-45"/>
              <a:t> </a:t>
            </a:r>
            <a:r>
              <a:rPr b="0" spc="-10"/>
              <a:t>borne </a:t>
            </a:r>
            <a:r>
              <a:rPr b="0"/>
              <a:t>on</a:t>
            </a:r>
            <a:r>
              <a:rPr b="0" spc="-15"/>
              <a:t> </a:t>
            </a:r>
            <a:r>
              <a:rPr b="0"/>
              <a:t>the</a:t>
            </a:r>
            <a:r>
              <a:rPr b="0" spc="-20"/>
              <a:t> </a:t>
            </a:r>
            <a:r>
              <a:rPr b="0"/>
              <a:t>same</a:t>
            </a:r>
            <a:r>
              <a:rPr b="0" spc="-5"/>
              <a:t> </a:t>
            </a:r>
            <a:r>
              <a:rPr b="0"/>
              <a:t>plant.</a:t>
            </a:r>
            <a:r>
              <a:rPr b="0" spc="-25"/>
              <a:t> </a:t>
            </a:r>
            <a:r>
              <a:rPr b="0" i="1"/>
              <a:t>e.g.</a:t>
            </a:r>
            <a:r>
              <a:rPr b="0"/>
              <a:t>,</a:t>
            </a:r>
            <a:r>
              <a:rPr b="0" spc="-5"/>
              <a:t> </a:t>
            </a:r>
            <a:r>
              <a:rPr b="0"/>
              <a:t>Maize,</a:t>
            </a:r>
            <a:r>
              <a:rPr b="0" spc="-25"/>
              <a:t> </a:t>
            </a:r>
            <a:r>
              <a:rPr b="0"/>
              <a:t>Cucurbits,</a:t>
            </a:r>
            <a:r>
              <a:rPr b="0" spc="-25"/>
              <a:t> </a:t>
            </a:r>
            <a:r>
              <a:rPr b="0" spc="-10"/>
              <a:t>Castor.</a:t>
            </a:r>
          </a:p>
          <a:p>
            <a:pPr marR="13970" indent="12700"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Dioecious</a:t>
            </a:r>
            <a:r>
              <a:rPr spc="-40"/>
              <a:t> </a:t>
            </a:r>
            <a:r>
              <a:t>plant</a:t>
            </a:r>
            <a:r>
              <a:rPr spc="-25"/>
              <a:t> </a:t>
            </a:r>
            <a:r>
              <a:t>:</a:t>
            </a:r>
            <a:r>
              <a:rPr spc="-65"/>
              <a:t> </a:t>
            </a:r>
            <a:r>
              <a:rPr b="0"/>
              <a:t>When</a:t>
            </a:r>
            <a:r>
              <a:rPr b="0" spc="-15"/>
              <a:t> </a:t>
            </a:r>
            <a:r>
              <a:rPr b="0"/>
              <a:t>male</a:t>
            </a:r>
            <a:r>
              <a:rPr b="0" spc="-40"/>
              <a:t> </a:t>
            </a:r>
            <a:r>
              <a:rPr b="0"/>
              <a:t>and</a:t>
            </a:r>
            <a:r>
              <a:rPr b="0" spc="-25"/>
              <a:t> </a:t>
            </a:r>
            <a:r>
              <a:rPr b="0"/>
              <a:t>female</a:t>
            </a:r>
            <a:r>
              <a:rPr b="0" spc="-30"/>
              <a:t> </a:t>
            </a:r>
            <a:r>
              <a:rPr b="0"/>
              <a:t>flowers</a:t>
            </a:r>
            <a:r>
              <a:rPr b="0" spc="-25"/>
              <a:t> </a:t>
            </a:r>
            <a:r>
              <a:rPr b="0"/>
              <a:t>are</a:t>
            </a:r>
            <a:r>
              <a:rPr b="0" spc="-50"/>
              <a:t> </a:t>
            </a:r>
            <a:r>
              <a:rPr b="0"/>
              <a:t>borne</a:t>
            </a:r>
            <a:r>
              <a:rPr b="0" spc="-25"/>
              <a:t> on </a:t>
            </a:r>
            <a:r>
              <a:rPr b="0"/>
              <a:t>different</a:t>
            </a:r>
            <a:r>
              <a:rPr b="0" spc="-30"/>
              <a:t> </a:t>
            </a:r>
            <a:r>
              <a:rPr b="0"/>
              <a:t>plants.</a:t>
            </a:r>
            <a:r>
              <a:rPr b="0" spc="-30"/>
              <a:t> </a:t>
            </a:r>
            <a:r>
              <a:rPr b="0" i="1"/>
              <a:t>e.g.</a:t>
            </a:r>
            <a:r>
              <a:rPr b="0"/>
              <a:t>,</a:t>
            </a:r>
            <a:r>
              <a:rPr b="0" spc="-15"/>
              <a:t> </a:t>
            </a:r>
            <a:r>
              <a:rPr b="0" i="1"/>
              <a:t>Carica</a:t>
            </a:r>
            <a:r>
              <a:rPr b="0" i="1" spc="-25"/>
              <a:t> </a:t>
            </a:r>
            <a:r>
              <a:rPr b="0" i="1"/>
              <a:t>papaya,</a:t>
            </a:r>
            <a:r>
              <a:rPr b="0" i="1" spc="-25"/>
              <a:t> </a:t>
            </a:r>
            <a:r>
              <a:rPr b="0" i="1" spc="-10"/>
              <a:t>Cannabis</a:t>
            </a:r>
            <a:r>
              <a:rPr b="0" spc="-1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object 2"/>
          <p:cNvSpPr txBox="1"/>
          <p:nvPr/>
        </p:nvSpPr>
        <p:spPr>
          <a:xfrm>
            <a:off x="1177847" y="52451"/>
            <a:ext cx="7691757" cy="6324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60375" indent="-448309">
              <a:spcBef>
                <a:spcPts val="1500"/>
              </a:spcBef>
              <a:buSzPct val="100000"/>
              <a:buAutoNum type="romanLcParenBoth" startAt="2"/>
              <a:tabLst>
                <a:tab pos="457200" algn="l"/>
              </a:tabLst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Dichogamy</a:t>
            </a:r>
          </a:p>
          <a:p>
            <a:pPr lvl="1" marL="354965" marR="5080" indent="-342900" algn="just">
              <a:spcBef>
                <a:spcPts val="1400"/>
              </a:spcBef>
              <a:buSzPct val="100000"/>
              <a:buFont typeface="Arial"/>
              <a:buChar char="•"/>
              <a:tabLst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</a:t>
            </a:r>
            <a:r>
              <a:rPr spc="550"/>
              <a:t> </a:t>
            </a:r>
            <a:r>
              <a:t>bisexual</a:t>
            </a:r>
            <a:r>
              <a:rPr spc="555"/>
              <a:t> </a:t>
            </a:r>
            <a:r>
              <a:t>flowers,</a:t>
            </a:r>
            <a:r>
              <a:rPr spc="570"/>
              <a:t> </a:t>
            </a:r>
            <a:r>
              <a:t>when</a:t>
            </a:r>
            <a:r>
              <a:rPr spc="560"/>
              <a:t> </a:t>
            </a:r>
            <a:r>
              <a:rPr i="1">
                <a:solidFill>
                  <a:srgbClr val="00AF50"/>
                </a:solidFill>
              </a:rPr>
              <a:t>two</a:t>
            </a:r>
            <a:r>
              <a:rPr i="1" spc="550">
                <a:solidFill>
                  <a:srgbClr val="00AF50"/>
                </a:solidFill>
              </a:rPr>
              <a:t> </a:t>
            </a:r>
            <a:r>
              <a:rPr i="1">
                <a:solidFill>
                  <a:srgbClr val="00AF50"/>
                </a:solidFill>
              </a:rPr>
              <a:t>sexes</a:t>
            </a:r>
            <a:r>
              <a:rPr i="1" spc="560">
                <a:solidFill>
                  <a:srgbClr val="00AF50"/>
                </a:solidFill>
              </a:rPr>
              <a:t> </a:t>
            </a:r>
            <a:r>
              <a:rPr i="1">
                <a:solidFill>
                  <a:srgbClr val="00AF50"/>
                </a:solidFill>
              </a:rPr>
              <a:t>mature</a:t>
            </a:r>
            <a:r>
              <a:rPr i="1" spc="545">
                <a:solidFill>
                  <a:srgbClr val="00AF50"/>
                </a:solidFill>
              </a:rPr>
              <a:t> </a:t>
            </a:r>
            <a:r>
              <a:rPr i="1">
                <a:solidFill>
                  <a:srgbClr val="00AF50"/>
                </a:solidFill>
              </a:rPr>
              <a:t>at</a:t>
            </a:r>
            <a:r>
              <a:rPr i="1" spc="555">
                <a:solidFill>
                  <a:srgbClr val="00AF50"/>
                </a:solidFill>
              </a:rPr>
              <a:t> </a:t>
            </a:r>
            <a:r>
              <a:rPr i="1" spc="-10">
                <a:solidFill>
                  <a:srgbClr val="00AF50"/>
                </a:solidFill>
              </a:rPr>
              <a:t>different </a:t>
            </a:r>
            <a:r>
              <a:rPr i="1">
                <a:solidFill>
                  <a:srgbClr val="00AF50"/>
                </a:solidFill>
              </a:rPr>
              <a:t>intervals</a:t>
            </a:r>
            <a:r>
              <a:rPr i="1" spc="165">
                <a:solidFill>
                  <a:srgbClr val="00AF50"/>
                </a:solidFill>
              </a:rPr>
              <a:t>  </a:t>
            </a:r>
            <a:r>
              <a:t>and</a:t>
            </a:r>
            <a:r>
              <a:rPr spc="165"/>
              <a:t>  </a:t>
            </a:r>
            <a:r>
              <a:t>thus</a:t>
            </a:r>
            <a:r>
              <a:rPr spc="170"/>
              <a:t>  </a:t>
            </a:r>
            <a:r>
              <a:t>avoid</a:t>
            </a:r>
            <a:r>
              <a:rPr spc="165"/>
              <a:t>  </a:t>
            </a:r>
            <a:r>
              <a:t>self</a:t>
            </a:r>
            <a:r>
              <a:rPr spc="150"/>
              <a:t>  </a:t>
            </a:r>
            <a:r>
              <a:t>pollination</a:t>
            </a:r>
            <a:r>
              <a:rPr spc="155"/>
              <a:t>  </a:t>
            </a:r>
            <a:r>
              <a:t>is</a:t>
            </a:r>
            <a:r>
              <a:rPr spc="160"/>
              <a:t>  </a:t>
            </a:r>
            <a:r>
              <a:t>known</a:t>
            </a:r>
            <a:r>
              <a:rPr spc="160"/>
              <a:t>  </a:t>
            </a:r>
            <a:r>
              <a:rPr spc="-25"/>
              <a:t>as </a:t>
            </a:r>
            <a:r>
              <a:rPr spc="-10"/>
              <a:t>dichogamy.</a:t>
            </a:r>
          </a:p>
          <a:p>
            <a:pPr indent="12700">
              <a:spcBef>
                <a:spcPts val="1300"/>
              </a:spcBef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Protandry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</a:t>
            </a:r>
            <a:r>
              <a:rPr spc="-10"/>
              <a:t> </a:t>
            </a:r>
            <a:r>
              <a:t>stamens</a:t>
            </a:r>
            <a:r>
              <a:rPr spc="-15"/>
              <a:t> </a:t>
            </a:r>
            <a:r>
              <a:t>mature</a:t>
            </a:r>
            <a:r>
              <a:rPr spc="-25"/>
              <a:t> </a:t>
            </a:r>
            <a:r>
              <a:t>earlier</a:t>
            </a:r>
            <a:r>
              <a:rPr spc="-60"/>
              <a:t> </a:t>
            </a:r>
            <a:r>
              <a:t>than</a:t>
            </a:r>
            <a:r>
              <a:rPr spc="-30"/>
              <a:t> </a:t>
            </a:r>
            <a:r>
              <a:t>the </a:t>
            </a:r>
            <a:r>
              <a:rPr spc="-10"/>
              <a:t>stigma.</a:t>
            </a:r>
          </a:p>
          <a:p>
            <a:pPr indent="393065"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lvl="2" marL="812165" indent="-343534">
              <a:buSzPct val="100000"/>
              <a:buChar char="➢"/>
              <a:tabLst>
                <a:tab pos="812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Coriander</a:t>
            </a:r>
          </a:p>
          <a:p>
            <a:pPr lvl="2" marL="812165" indent="-343534">
              <a:buSzPct val="100000"/>
              <a:buChar char="➢"/>
              <a:tabLst>
                <a:tab pos="812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Jasmine</a:t>
            </a:r>
          </a:p>
          <a:p>
            <a:pPr lvl="2" marL="812165" indent="-343534">
              <a:buSzPct val="100000"/>
              <a:buChar char="➢"/>
              <a:tabLst>
                <a:tab pos="812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Sunflower</a:t>
            </a:r>
          </a:p>
          <a:p>
            <a:pPr lvl="2" marL="812165" indent="-343534">
              <a:buSzPct val="100000"/>
              <a:buChar char="➢"/>
              <a:tabLst>
                <a:tab pos="812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Lady’s</a:t>
            </a:r>
            <a:r>
              <a:rPr spc="-145"/>
              <a:t> </a:t>
            </a:r>
            <a:r>
              <a:rPr spc="-10"/>
              <a:t>finger</a:t>
            </a:r>
          </a:p>
          <a:p>
            <a:pPr indent="12700">
              <a:spcBef>
                <a:spcPts val="1300"/>
              </a:spcBef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Protogyny</a:t>
            </a:r>
          </a:p>
          <a:p>
            <a:pPr lvl="1" marL="354965" marR="1638935" indent="-342900">
              <a:buSzPct val="100000"/>
              <a:buFont typeface="Arial"/>
              <a:buChar char="•"/>
              <a:tabLst>
                <a:tab pos="355600" algn="l"/>
                <a:tab pos="3810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</a:t>
            </a:r>
            <a:r>
              <a:rPr spc="-5"/>
              <a:t> </a:t>
            </a:r>
            <a:r>
              <a:t>stigma</a:t>
            </a:r>
            <a:r>
              <a:rPr spc="-20"/>
              <a:t> </a:t>
            </a:r>
            <a:r>
              <a:t>matures</a:t>
            </a:r>
            <a:r>
              <a:rPr spc="-15"/>
              <a:t> </a:t>
            </a:r>
            <a:r>
              <a:t>earlier</a:t>
            </a:r>
            <a:r>
              <a:rPr spc="-50"/>
              <a:t> </a:t>
            </a:r>
            <a:r>
              <a:t>than</a:t>
            </a:r>
            <a:r>
              <a:rPr spc="-25"/>
              <a:t> </a:t>
            </a:r>
            <a:r>
              <a:t>the </a:t>
            </a:r>
            <a:r>
              <a:rPr spc="-10"/>
              <a:t>stamens. 		Examples:</a:t>
            </a:r>
          </a:p>
          <a:p>
            <a:pPr lvl="2" marL="812165" indent="-343534">
              <a:buSzPct val="100000"/>
              <a:buChar char="➢"/>
              <a:tabLst>
                <a:tab pos="812800" algn="l"/>
              </a:tabLst>
              <a:defRPr spc="-2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Rose</a:t>
            </a:r>
          </a:p>
          <a:p>
            <a:pPr lvl="2" marL="812165" indent="-343534">
              <a:buSzPct val="100000"/>
              <a:buChar char="➢"/>
              <a:tabLst>
                <a:tab pos="812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Tobacco</a:t>
            </a:r>
          </a:p>
          <a:p>
            <a:pPr lvl="2" marL="812165" indent="-343534">
              <a:buSzPct val="100000"/>
              <a:buChar char="➢"/>
              <a:tabLst>
                <a:tab pos="812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Crucifers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Pollination is the process of transfer of pollen grains from anther and their deposition on the stigma of a flower.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Pollination is of 2 types: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Self pollination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Cross pollination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object 2"/>
          <p:cNvSpPr txBox="1"/>
          <p:nvPr/>
        </p:nvSpPr>
        <p:spPr>
          <a:xfrm>
            <a:off x="1222044" y="187451"/>
            <a:ext cx="5547996" cy="170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44194" indent="-532130">
              <a:spcBef>
                <a:spcPts val="100"/>
              </a:spcBef>
              <a:buSzPct val="100000"/>
              <a:buAutoNum type="romanLcParenBoth" startAt="3"/>
              <a:tabLst>
                <a:tab pos="533400" algn="l"/>
              </a:tabLst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Heterostyly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i="1" sz="2400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</a:t>
            </a:r>
            <a:r>
              <a:rPr spc="-60"/>
              <a:t> </a:t>
            </a:r>
            <a:r>
              <a:t>are</a:t>
            </a:r>
            <a:r>
              <a:rPr spc="-60"/>
              <a:t> </a:t>
            </a:r>
            <a:r>
              <a:rPr spc="-10"/>
              <a:t>dimorphic</a:t>
            </a:r>
            <a:r>
              <a:rPr i="0" spc="-10">
                <a:solidFill>
                  <a:srgbClr val="000000"/>
                </a:solidFill>
              </a:rPr>
              <a:t>.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i="1" sz="2400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Pin-eyed:</a:t>
            </a:r>
            <a:r>
              <a:rPr spc="-45"/>
              <a:t> </a:t>
            </a:r>
            <a:r>
              <a:rPr i="0"/>
              <a:t>long</a:t>
            </a:r>
            <a:r>
              <a:rPr i="0" spc="-15"/>
              <a:t> </a:t>
            </a:r>
            <a:r>
              <a:rPr i="0"/>
              <a:t>style</a:t>
            </a:r>
            <a:r>
              <a:rPr i="0" spc="-25"/>
              <a:t> </a:t>
            </a:r>
            <a:r>
              <a:rPr i="0"/>
              <a:t>but short</a:t>
            </a:r>
            <a:r>
              <a:rPr i="0" spc="-10"/>
              <a:t> stamens</a:t>
            </a:r>
            <a:r>
              <a:rPr i="0" spc="-10">
                <a:solidFill>
                  <a:srgbClr val="000000"/>
                </a:solidFill>
              </a:rPr>
              <a:t>.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i="1" spc="-20" sz="2400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Thrum-</a:t>
            </a:r>
            <a:r>
              <a:rPr spc="0"/>
              <a:t>eyed:</a:t>
            </a:r>
            <a:r>
              <a:rPr spc="-55"/>
              <a:t> </a:t>
            </a:r>
            <a:r>
              <a:rPr i="0" spc="0"/>
              <a:t>short</a:t>
            </a:r>
            <a:r>
              <a:rPr i="0" spc="-45"/>
              <a:t> </a:t>
            </a:r>
            <a:r>
              <a:rPr i="0" spc="0"/>
              <a:t>style</a:t>
            </a:r>
            <a:r>
              <a:rPr i="0" spc="-60"/>
              <a:t> </a:t>
            </a:r>
            <a:r>
              <a:rPr i="0" spc="0"/>
              <a:t>and</a:t>
            </a:r>
            <a:r>
              <a:rPr i="0" spc="-40"/>
              <a:t> </a:t>
            </a:r>
            <a:r>
              <a:rPr i="0" spc="0"/>
              <a:t>long</a:t>
            </a:r>
            <a:r>
              <a:rPr i="0" spc="-50"/>
              <a:t> </a:t>
            </a:r>
            <a:r>
              <a:rPr i="0" spc="-10"/>
              <a:t>stamens</a:t>
            </a:r>
            <a:r>
              <a:rPr i="0" spc="-10">
                <a:solidFill>
                  <a:srgbClr val="000000"/>
                </a:solidFill>
              </a:rPr>
              <a:t>.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Example:</a:t>
            </a:r>
            <a:r>
              <a:rPr spc="-20"/>
              <a:t> </a:t>
            </a:r>
            <a:r>
              <a:rPr i="1" spc="-10"/>
              <a:t>Oxalis</a:t>
            </a:r>
            <a:r>
              <a:rPr spc="-10"/>
              <a:t>.</a:t>
            </a:r>
          </a:p>
        </p:txBody>
      </p:sp>
      <p:pic>
        <p:nvPicPr>
          <p:cNvPr id="221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1345" y="2438424"/>
            <a:ext cx="3505201" cy="336042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object 4"/>
          <p:cNvSpPr txBox="1"/>
          <p:nvPr/>
        </p:nvSpPr>
        <p:spPr>
          <a:xfrm>
            <a:off x="4250816" y="6070396"/>
            <a:ext cx="1528446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pc="-10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Heterostyly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b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271779">
              <a:spcBef>
                <a:spcPts val="100"/>
              </a:spcBef>
              <a:defRPr sz="2400">
                <a:ln>
                  <a:noFill/>
                </a:ln>
              </a:defRPr>
            </a:pPr>
            <a:r>
              <a:t>(iv)</a:t>
            </a:r>
            <a:r>
              <a:rPr spc="-100"/>
              <a:t> Herkogamy</a:t>
            </a:r>
          </a:p>
        </p:txBody>
      </p:sp>
      <p:sp>
        <p:nvSpPr>
          <p:cNvPr id="225" name="object 3"/>
          <p:cNvSpPr txBox="1"/>
          <p:nvPr/>
        </p:nvSpPr>
        <p:spPr>
          <a:xfrm>
            <a:off x="1222044" y="979677"/>
            <a:ext cx="7616826" cy="504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5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Stigma</a:t>
            </a:r>
            <a:r>
              <a:rPr spc="-10"/>
              <a:t> </a:t>
            </a:r>
            <a:r>
              <a:t>and</a:t>
            </a:r>
            <a:r>
              <a:rPr spc="-20"/>
              <a:t> </a:t>
            </a:r>
            <a:r>
              <a:t>anthers</a:t>
            </a:r>
            <a:r>
              <a:rPr spc="-30"/>
              <a:t> </a:t>
            </a:r>
            <a:r>
              <a:t>mature</a:t>
            </a:r>
            <a:r>
              <a:rPr spc="-15"/>
              <a:t> </a:t>
            </a:r>
            <a:r>
              <a:t>at</a:t>
            </a:r>
            <a:r>
              <a:rPr spc="-20"/>
              <a:t> </a:t>
            </a:r>
            <a:r>
              <a:t>the</a:t>
            </a:r>
            <a:r>
              <a:rPr spc="-15"/>
              <a:t> </a:t>
            </a:r>
            <a:r>
              <a:t>same</a:t>
            </a:r>
            <a:r>
              <a:rPr spc="-10"/>
              <a:t> time.</a:t>
            </a:r>
          </a:p>
          <a:p>
            <a:pPr marL="354965" indent="-342900">
              <a:spcBef>
                <a:spcPts val="14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Self</a:t>
            </a:r>
            <a:r>
              <a:rPr spc="-15"/>
              <a:t> </a:t>
            </a:r>
            <a:r>
              <a:t>pollination</a:t>
            </a:r>
            <a:r>
              <a:rPr spc="-35"/>
              <a:t> </a:t>
            </a:r>
            <a:r>
              <a:t>is</a:t>
            </a:r>
            <a:r>
              <a:rPr spc="-10"/>
              <a:t> </a:t>
            </a:r>
            <a:r>
              <a:t>avoided</a:t>
            </a:r>
            <a:r>
              <a:rPr spc="-25"/>
              <a:t> </a:t>
            </a:r>
            <a:r>
              <a:t>by</a:t>
            </a:r>
            <a:r>
              <a:rPr spc="-10"/>
              <a:t> </a:t>
            </a:r>
            <a:r>
              <a:t>some</a:t>
            </a:r>
            <a:r>
              <a:rPr spc="5"/>
              <a:t> </a:t>
            </a:r>
            <a:r>
              <a:t>sort</a:t>
            </a:r>
            <a:r>
              <a:rPr spc="-10"/>
              <a:t> </a:t>
            </a:r>
            <a:r>
              <a:t>of</a:t>
            </a:r>
            <a:r>
              <a:rPr spc="-10"/>
              <a:t> barrier.</a:t>
            </a:r>
          </a:p>
          <a:p>
            <a:pPr marL="354965" indent="-342900">
              <a:spcBef>
                <a:spcPts val="14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30"/>
              <a:t> </a:t>
            </a:r>
            <a:r>
              <a:t>flowers</a:t>
            </a:r>
            <a:r>
              <a:rPr spc="-10"/>
              <a:t> </a:t>
            </a:r>
            <a:r>
              <a:t>show</a:t>
            </a:r>
            <a:r>
              <a:rPr spc="-5"/>
              <a:t> </a:t>
            </a:r>
            <a:r>
              <a:t>following</a:t>
            </a:r>
            <a:r>
              <a:rPr spc="-25"/>
              <a:t> </a:t>
            </a:r>
            <a:r>
              <a:t>contrivances</a:t>
            </a:r>
            <a:r>
              <a:rPr spc="-35"/>
              <a:t> </a:t>
            </a:r>
            <a:r>
              <a:rPr spc="-50"/>
              <a:t>:</a:t>
            </a:r>
          </a:p>
          <a:p>
            <a:pPr lvl="1" marL="929639" indent="-343534">
              <a:spcBef>
                <a:spcPts val="1700"/>
              </a:spcBef>
              <a:buSzPct val="100000"/>
              <a:buChar char="➢"/>
              <a:tabLst>
                <a:tab pos="9271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204"/>
              <a:t> </a:t>
            </a:r>
            <a:r>
              <a:t>male</a:t>
            </a:r>
            <a:r>
              <a:rPr spc="225"/>
              <a:t> </a:t>
            </a:r>
            <a:r>
              <a:t>and</a:t>
            </a:r>
            <a:r>
              <a:rPr spc="220"/>
              <a:t> </a:t>
            </a:r>
            <a:r>
              <a:t>female</a:t>
            </a:r>
            <a:r>
              <a:rPr spc="229"/>
              <a:t> </a:t>
            </a:r>
            <a:r>
              <a:t>sex</a:t>
            </a:r>
            <a:r>
              <a:rPr spc="215"/>
              <a:t> </a:t>
            </a:r>
            <a:r>
              <a:t>organs</a:t>
            </a:r>
            <a:r>
              <a:rPr spc="225"/>
              <a:t> </a:t>
            </a:r>
            <a:r>
              <a:t>lie</a:t>
            </a:r>
            <a:r>
              <a:rPr spc="220"/>
              <a:t> </a:t>
            </a:r>
            <a:r>
              <a:t>at</a:t>
            </a:r>
            <a:r>
              <a:rPr spc="220"/>
              <a:t> </a:t>
            </a:r>
            <a:r>
              <a:t>some</a:t>
            </a:r>
            <a:r>
              <a:rPr spc="225"/>
              <a:t> </a:t>
            </a:r>
            <a:r>
              <a:rPr spc="-10"/>
              <a:t>distance</a:t>
            </a:r>
          </a:p>
          <a:p>
            <a:pPr indent="929639" algn="just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from</a:t>
            </a:r>
            <a:r>
              <a:rPr spc="-50"/>
              <a:t> </a:t>
            </a:r>
            <a:r>
              <a:t>each</a:t>
            </a:r>
            <a:r>
              <a:rPr spc="-75"/>
              <a:t> </a:t>
            </a:r>
            <a:r>
              <a:rPr spc="-10"/>
              <a:t>other.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929639" marR="5080" indent="-342900" algn="just">
              <a:buSzPct val="100000"/>
              <a:buChar char="➢"/>
              <a:tabLst>
                <a:tab pos="9271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</a:t>
            </a:r>
            <a:r>
              <a:rPr spc="185"/>
              <a:t> </a:t>
            </a:r>
            <a:r>
              <a:t>some</a:t>
            </a:r>
            <a:r>
              <a:rPr spc="204"/>
              <a:t> </a:t>
            </a:r>
            <a:r>
              <a:t>flowers</a:t>
            </a:r>
            <a:r>
              <a:rPr spc="190"/>
              <a:t> </a:t>
            </a:r>
            <a:r>
              <a:t>corolla</a:t>
            </a:r>
            <a:r>
              <a:rPr spc="175"/>
              <a:t> </a:t>
            </a:r>
            <a:r>
              <a:t>has</a:t>
            </a:r>
            <a:r>
              <a:rPr spc="190"/>
              <a:t> </a:t>
            </a:r>
            <a:r>
              <a:t>peculiar</a:t>
            </a:r>
            <a:r>
              <a:rPr spc="195"/>
              <a:t> </a:t>
            </a:r>
            <a:r>
              <a:t>forms</a:t>
            </a:r>
            <a:r>
              <a:rPr spc="200"/>
              <a:t> </a:t>
            </a:r>
            <a:r>
              <a:t>which</a:t>
            </a:r>
            <a:r>
              <a:rPr spc="190"/>
              <a:t> </a:t>
            </a:r>
            <a:r>
              <a:rPr spc="-25"/>
              <a:t>act </a:t>
            </a:r>
            <a:r>
              <a:t>as</a:t>
            </a:r>
            <a:r>
              <a:rPr spc="-15"/>
              <a:t> </a:t>
            </a:r>
            <a:r>
              <a:t>barrier</a:t>
            </a:r>
            <a:r>
              <a:rPr spc="-25"/>
              <a:t> </a:t>
            </a:r>
            <a:r>
              <a:t>in</a:t>
            </a:r>
            <a:r>
              <a:rPr spc="-20"/>
              <a:t> </a:t>
            </a:r>
            <a:r>
              <a:t>self</a:t>
            </a:r>
            <a:r>
              <a:rPr spc="-10"/>
              <a:t> </a:t>
            </a:r>
            <a:r>
              <a:t>pollination.</a:t>
            </a:r>
            <a:r>
              <a:rPr spc="-45"/>
              <a:t> </a:t>
            </a:r>
            <a:r>
              <a:rPr i="1"/>
              <a:t>e.g.,</a:t>
            </a:r>
            <a:r>
              <a:rPr i="1" spc="-5"/>
              <a:t> </a:t>
            </a:r>
            <a:r>
              <a:rPr i="1" spc="-10"/>
              <a:t>Aristolochia</a:t>
            </a:r>
            <a:r>
              <a:rPr spc="-10"/>
              <a:t>.</a:t>
            </a:r>
          </a:p>
          <a:p>
            <a:pPr lvl="1" indent="0">
              <a:buSzPct val="100000"/>
              <a:buChar char="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929639" marR="5080" indent="-342900" algn="just">
              <a:buSzPct val="100000"/>
              <a:buChar char="➢"/>
              <a:tabLst>
                <a:tab pos="9271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</a:t>
            </a:r>
            <a:r>
              <a:rPr spc="65"/>
              <a:t> </a:t>
            </a:r>
            <a:r>
              <a:t>some</a:t>
            </a:r>
            <a:r>
              <a:rPr spc="75"/>
              <a:t> </a:t>
            </a:r>
            <a:r>
              <a:t>other</a:t>
            </a:r>
            <a:r>
              <a:rPr spc="75"/>
              <a:t> </a:t>
            </a:r>
            <a:r>
              <a:t>flowers,</a:t>
            </a:r>
            <a:r>
              <a:rPr spc="60"/>
              <a:t> </a:t>
            </a:r>
            <a:r>
              <a:t>the</a:t>
            </a:r>
            <a:r>
              <a:rPr spc="75"/>
              <a:t> </a:t>
            </a:r>
            <a:r>
              <a:t>pollens</a:t>
            </a:r>
            <a:r>
              <a:rPr spc="70"/>
              <a:t> </a:t>
            </a:r>
            <a:r>
              <a:t>are</a:t>
            </a:r>
            <a:r>
              <a:rPr spc="75"/>
              <a:t> </a:t>
            </a:r>
            <a:r>
              <a:t>held</a:t>
            </a:r>
            <a:r>
              <a:rPr spc="55"/>
              <a:t> </a:t>
            </a:r>
            <a:r>
              <a:t>together</a:t>
            </a:r>
            <a:r>
              <a:rPr spc="65"/>
              <a:t> </a:t>
            </a:r>
            <a:r>
              <a:rPr spc="-25"/>
              <a:t>to </a:t>
            </a:r>
            <a:r>
              <a:t>form</a:t>
            </a:r>
            <a:r>
              <a:rPr spc="60"/>
              <a:t>  </a:t>
            </a:r>
            <a:r>
              <a:t>pollinia</a:t>
            </a:r>
            <a:r>
              <a:rPr spc="70"/>
              <a:t>  </a:t>
            </a:r>
            <a:r>
              <a:t>which</a:t>
            </a:r>
            <a:r>
              <a:rPr spc="65"/>
              <a:t>  </a:t>
            </a:r>
            <a:r>
              <a:t>can</a:t>
            </a:r>
            <a:r>
              <a:rPr spc="70"/>
              <a:t>  </a:t>
            </a:r>
            <a:r>
              <a:t>only</a:t>
            </a:r>
            <a:r>
              <a:rPr spc="70"/>
              <a:t>  </a:t>
            </a:r>
            <a:r>
              <a:t>be</a:t>
            </a:r>
            <a:r>
              <a:rPr spc="65"/>
              <a:t>  </a:t>
            </a:r>
            <a:r>
              <a:t>carried</a:t>
            </a:r>
            <a:r>
              <a:rPr spc="65"/>
              <a:t>  </a:t>
            </a:r>
            <a:r>
              <a:t>away</a:t>
            </a:r>
            <a:r>
              <a:rPr spc="70"/>
              <a:t>  </a:t>
            </a:r>
            <a:r>
              <a:rPr spc="-25"/>
              <a:t>by </a:t>
            </a:r>
            <a:r>
              <a:rPr spc="-10"/>
              <a:t>insects.</a:t>
            </a:r>
          </a:p>
          <a:p>
            <a:pPr indent="891539" algn="just"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Example:</a:t>
            </a:r>
            <a:r>
              <a:rPr spc="-75"/>
              <a:t> </a:t>
            </a:r>
            <a:r>
              <a:rPr i="0"/>
              <a:t>Orchids</a:t>
            </a:r>
            <a:r>
              <a:rPr i="0" spc="-60"/>
              <a:t> </a:t>
            </a:r>
            <a:r>
              <a:rPr i="0"/>
              <a:t>and</a:t>
            </a:r>
            <a:r>
              <a:rPr i="0" spc="-50"/>
              <a:t> </a:t>
            </a:r>
            <a:r>
              <a:rPr spc="-10"/>
              <a:t>Calotropis</a:t>
            </a:r>
            <a:r>
              <a:rPr i="0" spc="-1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bject 2"/>
          <p:cNvSpPr txBox="1"/>
          <p:nvPr/>
        </p:nvSpPr>
        <p:spPr>
          <a:xfrm>
            <a:off x="1148282" y="204851"/>
            <a:ext cx="7767957" cy="4495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3865" indent="-431800">
              <a:spcBef>
                <a:spcPts val="100"/>
              </a:spcBef>
              <a:buSzPct val="100000"/>
              <a:buAutoNum type="romanLcParenBoth" startAt="5"/>
              <a:tabLst>
                <a:tab pos="444500" algn="l"/>
              </a:tabLst>
              <a:defRPr b="1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Self</a:t>
            </a:r>
            <a:r>
              <a:rPr spc="-35"/>
              <a:t> </a:t>
            </a:r>
            <a:r>
              <a:t>sterility</a:t>
            </a:r>
            <a:r>
              <a:rPr spc="-50"/>
              <a:t> </a:t>
            </a:r>
            <a:r>
              <a:t>or</a:t>
            </a:r>
            <a:r>
              <a:rPr spc="-65"/>
              <a:t> </a:t>
            </a:r>
            <a:r>
              <a:rPr spc="-10"/>
              <a:t>Incompatibility</a:t>
            </a:r>
          </a:p>
          <a:p>
            <a:pPr>
              <a:buClr>
                <a:srgbClr val="3333CC"/>
              </a:buClr>
              <a:buSzPct val="100000"/>
              <a:buAutoNum type="romanLcParenBoth" startAt="5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54965" marR="5714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Pollen</a:t>
            </a:r>
            <a:r>
              <a:rPr spc="135"/>
              <a:t> </a:t>
            </a:r>
            <a:r>
              <a:t>grain</a:t>
            </a:r>
            <a:r>
              <a:rPr spc="120"/>
              <a:t> </a:t>
            </a:r>
            <a:r>
              <a:t>of</a:t>
            </a:r>
            <a:r>
              <a:rPr spc="130"/>
              <a:t> </a:t>
            </a:r>
            <a:r>
              <a:t>an</a:t>
            </a:r>
            <a:r>
              <a:rPr spc="130"/>
              <a:t> </a:t>
            </a:r>
            <a:r>
              <a:t>anther</a:t>
            </a:r>
            <a:r>
              <a:rPr spc="140"/>
              <a:t> </a:t>
            </a:r>
            <a:r>
              <a:t>do</a:t>
            </a:r>
            <a:r>
              <a:rPr spc="135"/>
              <a:t> </a:t>
            </a:r>
            <a:r>
              <a:t>not</a:t>
            </a:r>
            <a:r>
              <a:rPr spc="135"/>
              <a:t> </a:t>
            </a:r>
            <a:r>
              <a:t>germinate</a:t>
            </a:r>
            <a:r>
              <a:rPr spc="150"/>
              <a:t> </a:t>
            </a:r>
            <a:r>
              <a:t>on</a:t>
            </a:r>
            <a:r>
              <a:rPr spc="120"/>
              <a:t> </a:t>
            </a:r>
            <a:r>
              <a:t>the</a:t>
            </a:r>
            <a:r>
              <a:rPr spc="135"/>
              <a:t> </a:t>
            </a:r>
            <a:r>
              <a:t>stigma</a:t>
            </a:r>
            <a:r>
              <a:rPr spc="140"/>
              <a:t> </a:t>
            </a:r>
            <a:r>
              <a:rPr spc="-25"/>
              <a:t>of </a:t>
            </a:r>
            <a:r>
              <a:t>the</a:t>
            </a:r>
            <a:r>
              <a:rPr spc="-20"/>
              <a:t> </a:t>
            </a:r>
            <a:r>
              <a:t>same</a:t>
            </a:r>
            <a:r>
              <a:rPr spc="-5"/>
              <a:t> </a:t>
            </a:r>
            <a:r>
              <a:rPr spc="-10"/>
              <a:t>flower.</a:t>
            </a:r>
          </a:p>
          <a:p>
            <a:pPr lvl="1" indent="0"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54965" marR="6350" indent="-342900">
              <a:buSzPct val="100000"/>
              <a:buFont typeface="Arial"/>
              <a:buChar char="•"/>
              <a:tabLst>
                <a:tab pos="342900" algn="l"/>
                <a:tab pos="355600" algn="l"/>
                <a:tab pos="1092200" algn="l"/>
                <a:tab pos="2006600" algn="l"/>
                <a:tab pos="2336800" algn="l"/>
                <a:tab pos="3200400" algn="l"/>
                <a:tab pos="3771900" algn="l"/>
                <a:tab pos="4635500" algn="l"/>
                <a:tab pos="5016500" algn="l"/>
                <a:tab pos="6743700" algn="l"/>
                <a:tab pos="7302500" algn="l"/>
              </a:tabLst>
              <a:defRPr spc="-2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Such</a:t>
            </a:r>
            <a:r>
              <a:rPr spc="0"/>
              <a:t>	</a:t>
            </a:r>
            <a:r>
              <a:rPr spc="-10"/>
              <a:t>flower</a:t>
            </a:r>
            <a:r>
              <a:rPr spc="0"/>
              <a:t>	</a:t>
            </a:r>
            <a:r>
              <a:rPr spc="-25"/>
              <a:t>is</a:t>
            </a:r>
            <a:r>
              <a:rPr spc="0"/>
              <a:t>	</a:t>
            </a:r>
            <a:r>
              <a:rPr spc="-10"/>
              <a:t>called</a:t>
            </a:r>
            <a:r>
              <a:rPr spc="0"/>
              <a:t>	</a:t>
            </a:r>
            <a:r>
              <a:t>self</a:t>
            </a:r>
            <a:r>
              <a:rPr spc="0"/>
              <a:t>	</a:t>
            </a:r>
            <a:r>
              <a:rPr spc="-10"/>
              <a:t>sterile</a:t>
            </a:r>
            <a:r>
              <a:rPr spc="0"/>
              <a:t>	</a:t>
            </a:r>
            <a:r>
              <a:rPr spc="-25"/>
              <a:t>or</a:t>
            </a:r>
            <a:r>
              <a:rPr spc="0"/>
              <a:t>	</a:t>
            </a:r>
            <a:r>
              <a:rPr spc="-10"/>
              <a:t>incompatible</a:t>
            </a:r>
            <a:r>
              <a:rPr spc="0"/>
              <a:t>	</a:t>
            </a:r>
            <a:r>
              <a:rPr spc="-25"/>
              <a:t>and</a:t>
            </a:r>
            <a:r>
              <a:rPr spc="0"/>
              <a:t>	</a:t>
            </a:r>
            <a:r>
              <a:t>this </a:t>
            </a:r>
            <a:r>
              <a:rPr spc="0"/>
              <a:t>condition</a:t>
            </a:r>
            <a:r>
              <a:rPr spc="-35"/>
              <a:t> </a:t>
            </a:r>
            <a:r>
              <a:rPr spc="0"/>
              <a:t>of</a:t>
            </a:r>
            <a:r>
              <a:rPr spc="-5"/>
              <a:t> </a:t>
            </a:r>
            <a:r>
              <a:rPr spc="0"/>
              <a:t>flower is</a:t>
            </a:r>
            <a:r>
              <a:rPr spc="-15"/>
              <a:t> </a:t>
            </a:r>
            <a:r>
              <a:rPr spc="0"/>
              <a:t>called</a:t>
            </a:r>
            <a:r>
              <a:rPr spc="-40"/>
              <a:t> </a:t>
            </a:r>
            <a:r>
              <a:rPr spc="0"/>
              <a:t>self</a:t>
            </a:r>
            <a:r>
              <a:t> </a:t>
            </a:r>
            <a:r>
              <a:rPr spc="-10"/>
              <a:t>sterility.</a:t>
            </a:r>
          </a:p>
          <a:p>
            <a:pPr lvl="1" indent="0"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54965" marR="5080" indent="-342900">
              <a:buSzPct val="100000"/>
              <a:buFont typeface="Arial"/>
              <a:buChar char="•"/>
              <a:tabLst>
                <a:tab pos="342900" algn="l"/>
                <a:tab pos="355600" algn="l"/>
                <a:tab pos="1206500" algn="l"/>
                <a:tab pos="2324100" algn="l"/>
                <a:tab pos="2857500" algn="l"/>
                <a:tab pos="4635500" algn="l"/>
                <a:tab pos="6781800" algn="l"/>
                <a:tab pos="7302500" algn="l"/>
              </a:tabLst>
              <a:defRPr spc="-2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Also</a:t>
            </a:r>
            <a:r>
              <a:rPr spc="0"/>
              <a:t>	</a:t>
            </a:r>
            <a:r>
              <a:rPr spc="-10"/>
              <a:t>termed</a:t>
            </a:r>
            <a:r>
              <a:rPr spc="0"/>
              <a:t>	</a:t>
            </a:r>
            <a:r>
              <a:rPr spc="-25"/>
              <a:t>as</a:t>
            </a:r>
            <a:r>
              <a:rPr spc="0"/>
              <a:t>	</a:t>
            </a:r>
            <a:r>
              <a:rPr spc="-10"/>
              <a:t>intraspecific</a:t>
            </a:r>
            <a:r>
              <a:rPr spc="0"/>
              <a:t>	</a:t>
            </a:r>
            <a:r>
              <a:rPr spc="-10"/>
              <a:t>incompatibility</a:t>
            </a:r>
            <a:r>
              <a:rPr spc="0"/>
              <a:t>	</a:t>
            </a:r>
            <a:r>
              <a:rPr spc="-25"/>
              <a:t>or</a:t>
            </a:r>
            <a:r>
              <a:rPr spc="0"/>
              <a:t>	</a:t>
            </a:r>
            <a:r>
              <a:t>self </a:t>
            </a:r>
            <a:r>
              <a:rPr spc="-10"/>
              <a:t>incompatibility.</a:t>
            </a:r>
          </a:p>
          <a:p>
            <a:pPr lvl="1" indent="0"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  <a:tab pos="762000" algn="l"/>
                <a:tab pos="1536700" algn="l"/>
                <a:tab pos="2616200" algn="l"/>
                <a:tab pos="3390900" algn="l"/>
                <a:tab pos="4864100" algn="l"/>
                <a:tab pos="5232400" algn="l"/>
                <a:tab pos="5753100" algn="l"/>
                <a:tab pos="6451600" algn="l"/>
                <a:tab pos="7391400" algn="l"/>
              </a:tabLst>
              <a:defRPr spc="-2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</a:t>
            </a:r>
            <a:r>
              <a:rPr spc="0"/>
              <a:t>	</a:t>
            </a:r>
            <a:r>
              <a:rPr spc="-10"/>
              <a:t>these</a:t>
            </a:r>
            <a:r>
              <a:rPr spc="0"/>
              <a:t>	</a:t>
            </a:r>
            <a:r>
              <a:rPr spc="-10"/>
              <a:t>flowers</a:t>
            </a:r>
            <a:r>
              <a:rPr spc="0"/>
              <a:t>	</a:t>
            </a:r>
            <a:r>
              <a:rPr spc="-10"/>
              <a:t>cross</a:t>
            </a:r>
            <a:r>
              <a:rPr spc="0"/>
              <a:t>	</a:t>
            </a:r>
            <a:r>
              <a:rPr spc="-10"/>
              <a:t>pollination</a:t>
            </a:r>
            <a:r>
              <a:rPr spc="0"/>
              <a:t>	</a:t>
            </a:r>
            <a:r>
              <a:t>is</a:t>
            </a:r>
            <a:r>
              <a:rPr spc="0"/>
              <a:t>	</a:t>
            </a:r>
            <a:r>
              <a:t>the</a:t>
            </a:r>
            <a:r>
              <a:rPr spc="0"/>
              <a:t>	</a:t>
            </a:r>
            <a:r>
              <a:rPr spc="-20"/>
              <a:t>only</a:t>
            </a:r>
            <a:r>
              <a:rPr spc="0"/>
              <a:t>	</a:t>
            </a:r>
            <a:r>
              <a:rPr spc="-10"/>
              <a:t>means</a:t>
            </a:r>
            <a:r>
              <a:rPr spc="0"/>
              <a:t>	</a:t>
            </a:r>
            <a:r>
              <a:t>for</a:t>
            </a:r>
          </a:p>
          <a:p>
            <a:pPr indent="355600"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fertilization</a:t>
            </a:r>
            <a:r>
              <a:rPr spc="-75"/>
              <a:t> </a:t>
            </a:r>
            <a:r>
              <a:rPr spc="0"/>
              <a:t>and</a:t>
            </a:r>
            <a:r>
              <a:rPr spc="-45"/>
              <a:t> </a:t>
            </a:r>
            <a:r>
              <a:rPr spc="0"/>
              <a:t>production</a:t>
            </a:r>
            <a:r>
              <a:rPr spc="-75"/>
              <a:t> </a:t>
            </a:r>
            <a:r>
              <a:rPr spc="0"/>
              <a:t>of</a:t>
            </a:r>
            <a:r>
              <a:rPr spc="-40"/>
              <a:t> </a:t>
            </a:r>
            <a:r>
              <a:t>seeds.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object 3"/>
          <p:cNvGrpSpPr/>
          <p:nvPr/>
        </p:nvGrpSpPr>
        <p:grpSpPr>
          <a:xfrm>
            <a:off x="935736" y="-1"/>
            <a:ext cx="8208264" cy="6858001"/>
            <a:chOff x="0" y="0"/>
            <a:chExt cx="8208263" cy="6858000"/>
          </a:xfrm>
        </p:grpSpPr>
        <p:sp>
          <p:nvSpPr>
            <p:cNvPr id="230" name="object 4"/>
            <p:cNvSpPr/>
            <p:nvPr/>
          </p:nvSpPr>
          <p:spPr>
            <a:xfrm>
              <a:off x="79247" y="0"/>
              <a:ext cx="8129017" cy="685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pic>
          <p:nvPicPr>
            <p:cNvPr id="231" name="object 5" descr="object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5447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object 6"/>
            <p:cNvSpPr/>
            <p:nvPr/>
          </p:nvSpPr>
          <p:spPr>
            <a:xfrm>
              <a:off x="79247" y="0"/>
              <a:ext cx="73154" cy="685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234" name="object 7"/>
          <p:cNvSpPr txBox="1"/>
          <p:nvPr>
            <p:ph type="title"/>
          </p:nvPr>
        </p:nvSpPr>
        <p:spPr>
          <a:xfrm>
            <a:off x="2382391" y="2064841"/>
            <a:ext cx="5367656" cy="1854836"/>
          </a:xfrm>
          <a:prstGeom prst="rect">
            <a:avLst/>
          </a:prstGeom>
        </p:spPr>
        <p:txBody>
          <a:bodyPr/>
          <a:lstStyle/>
          <a:p>
            <a:pPr marR="5080" indent="986789">
              <a:spcBef>
                <a:spcPts val="100"/>
              </a:spcBef>
              <a:defRPr sz="6000">
                <a:ln>
                  <a:noFill/>
                </a:ln>
                <a:solidFill>
                  <a:srgbClr val="0000CC"/>
                </a:solidFill>
              </a:defRPr>
            </a:pPr>
            <a:r>
              <a:t>Agents </a:t>
            </a:r>
            <a:r>
              <a:rPr spc="-100"/>
              <a:t>for </a:t>
            </a:r>
            <a:r>
              <a:t>cross</a:t>
            </a:r>
            <a:r>
              <a:rPr spc="-200"/>
              <a:t> </a:t>
            </a:r>
            <a:r>
              <a:rPr spc="-100"/>
              <a:t>pollination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object 2"/>
          <p:cNvSpPr txBox="1"/>
          <p:nvPr>
            <p:ph type="title"/>
          </p:nvPr>
        </p:nvSpPr>
        <p:spPr>
          <a:xfrm>
            <a:off x="2075433" y="168655"/>
            <a:ext cx="5978526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u="sng">
                <a:ln>
                  <a:noFill/>
                </a:ln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defRPr>
            </a:pPr>
            <a:r>
              <a:t>Agents</a:t>
            </a:r>
            <a:r>
              <a:rPr spc="-100"/>
              <a:t> </a:t>
            </a:r>
            <a:r>
              <a:t>for</a:t>
            </a:r>
            <a:r>
              <a:rPr spc="-200"/>
              <a:t> </a:t>
            </a:r>
            <a:r>
              <a:t>cross</a:t>
            </a:r>
            <a:r>
              <a:rPr spc="-200"/>
              <a:t> </a:t>
            </a:r>
            <a:r>
              <a:rPr spc="-100"/>
              <a:t>pollination</a:t>
            </a:r>
          </a:p>
        </p:txBody>
      </p:sp>
      <p:sp>
        <p:nvSpPr>
          <p:cNvPr id="237" name="object 3"/>
          <p:cNvSpPr txBox="1"/>
          <p:nvPr/>
        </p:nvSpPr>
        <p:spPr>
          <a:xfrm>
            <a:off x="1222044" y="1163064"/>
            <a:ext cx="4578985" cy="5117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</a:t>
            </a:r>
            <a:r>
              <a:rPr spc="-15"/>
              <a:t> </a:t>
            </a:r>
            <a:r>
              <a:t>are</a:t>
            </a:r>
            <a:r>
              <a:rPr spc="-30"/>
              <a:t> </a:t>
            </a:r>
            <a:r>
              <a:t>two</a:t>
            </a:r>
            <a:r>
              <a:rPr spc="-10"/>
              <a:t> </a:t>
            </a:r>
            <a:r>
              <a:t>main</a:t>
            </a:r>
            <a:r>
              <a:rPr spc="-10"/>
              <a:t> </a:t>
            </a:r>
            <a:r>
              <a:t>groups</a:t>
            </a:r>
            <a:r>
              <a:rPr spc="-5"/>
              <a:t> </a:t>
            </a:r>
            <a:r>
              <a:t>of</a:t>
            </a:r>
            <a:r>
              <a:rPr spc="5"/>
              <a:t> </a:t>
            </a:r>
            <a:r>
              <a:rPr spc="-10"/>
              <a:t>agents:</a:t>
            </a:r>
          </a:p>
          <a:p>
            <a:pPr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13383" indent="-401319">
              <a:buSzPct val="100000"/>
              <a:buAutoNum type="romanLcParenBoth" startAt="1"/>
              <a:tabLst>
                <a:tab pos="406400" algn="l"/>
              </a:tabLst>
              <a:defRPr b="1" spc="-10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Abiotic</a:t>
            </a:r>
          </a:p>
          <a:p>
            <a:pPr lvl="1" marL="1310639" indent="-724534">
              <a:spcBef>
                <a:spcPts val="1500"/>
              </a:spcBef>
              <a:buClr>
                <a:srgbClr val="0000CC"/>
              </a:buClr>
              <a:buSzPct val="100000"/>
              <a:buChar char="➢"/>
              <a:tabLst>
                <a:tab pos="1308100" algn="l"/>
                <a:tab pos="1308100" algn="l"/>
              </a:tabLst>
              <a:defRPr spc="-2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Wind</a:t>
            </a:r>
          </a:p>
          <a:p>
            <a:pPr lvl="1" marL="1304925" indent="-718819">
              <a:spcBef>
                <a:spcPts val="1400"/>
              </a:spcBef>
              <a:buSzPct val="100000"/>
              <a:buChar char="➢"/>
              <a:tabLst>
                <a:tab pos="1295400" algn="l"/>
                <a:tab pos="12954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Water</a:t>
            </a:r>
          </a:p>
          <a:p>
            <a:pPr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13383" indent="-401319">
              <a:buSzPct val="100000"/>
              <a:buAutoNum type="romanLcParenBoth" startAt="1"/>
              <a:tabLst>
                <a:tab pos="406400" algn="l"/>
              </a:tabLst>
              <a:defRPr b="1" spc="-10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Biotic</a:t>
            </a:r>
          </a:p>
          <a:p>
            <a:pPr lvl="1" marL="1329055" indent="-742950">
              <a:spcBef>
                <a:spcPts val="900"/>
              </a:spcBef>
              <a:buSzPct val="100000"/>
              <a:buChar char="➢"/>
              <a:tabLst>
                <a:tab pos="1320800" algn="l"/>
                <a:tab pos="1320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Insects</a:t>
            </a:r>
          </a:p>
          <a:p>
            <a:pPr lvl="1" marL="1329055" indent="-742950">
              <a:spcBef>
                <a:spcPts val="1400"/>
              </a:spcBef>
              <a:buSzPct val="100000"/>
              <a:buChar char="➢"/>
              <a:tabLst>
                <a:tab pos="1320800" algn="l"/>
                <a:tab pos="1320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Birds</a:t>
            </a:r>
          </a:p>
          <a:p>
            <a:pPr lvl="1" marL="1329055" indent="-742950">
              <a:spcBef>
                <a:spcPts val="1400"/>
              </a:spcBef>
              <a:buSzPct val="100000"/>
              <a:buChar char="➢"/>
              <a:tabLst>
                <a:tab pos="1320800" algn="l"/>
                <a:tab pos="1320800" algn="l"/>
              </a:tabLst>
              <a:defRPr spc="-2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Bats</a:t>
            </a:r>
          </a:p>
          <a:p>
            <a:pPr lvl="1" marL="1329055" indent="-742950">
              <a:spcBef>
                <a:spcPts val="1400"/>
              </a:spcBef>
              <a:buSzPct val="100000"/>
              <a:buChar char="➢"/>
              <a:tabLst>
                <a:tab pos="1320800" algn="l"/>
                <a:tab pos="13208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Snails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Cross-pollination </a:t>
            </a:r>
          </a:p>
        </p:txBody>
      </p:sp>
      <p:sp>
        <p:nvSpPr>
          <p:cNvPr id="240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It is the transfer of pollen grains from anthers to the stigma of different plant.</a:t>
            </a:r>
          </a:p>
          <a:p>
            <a:pPr/>
            <a:r>
              <a:t>Also known as </a:t>
            </a:r>
            <a:r>
              <a:rPr>
                <a:solidFill>
                  <a:srgbClr val="7030A0"/>
                </a:solidFill>
              </a:rPr>
              <a:t>xenogamy</a:t>
            </a:r>
            <a:r>
              <a:t>.</a:t>
            </a:r>
          </a:p>
          <a:p>
            <a:pPr/>
            <a:r>
              <a:t>Cross pollination can occur only with the help of external agents called pollinating agents(abiotic and biotic)</a:t>
            </a:r>
          </a:p>
          <a:p>
            <a:pPr/>
            <a:r>
              <a:t>Abiotic agents are water and wind.</a:t>
            </a:r>
          </a:p>
          <a:p>
            <a:pPr/>
            <a:r>
              <a:t>Biotic agents include insects, bat, birds,etc.</a:t>
            </a:r>
          </a:p>
          <a:p>
            <a:pPr/>
            <a:r>
              <a:t>Types of pollination are named after their pollinating agents.eg anemophily,hydrophily, entomophily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bject 2"/>
          <p:cNvSpPr txBox="1"/>
          <p:nvPr>
            <p:ph type="title"/>
          </p:nvPr>
        </p:nvSpPr>
        <p:spPr>
          <a:xfrm>
            <a:off x="3625722" y="168655"/>
            <a:ext cx="2805431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u="sng">
                <a:ln>
                  <a:noFill/>
                </a:ln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defRPr>
            </a:pPr>
            <a:r>
              <a:t>Biotic</a:t>
            </a:r>
            <a:r>
              <a:rPr spc="-200"/>
              <a:t> </a:t>
            </a:r>
            <a:r>
              <a:rPr spc="-100"/>
              <a:t>agents</a:t>
            </a:r>
          </a:p>
        </p:txBody>
      </p:sp>
      <p:sp>
        <p:nvSpPr>
          <p:cNvPr id="243" name="object 3"/>
          <p:cNvSpPr txBox="1"/>
          <p:nvPr/>
        </p:nvSpPr>
        <p:spPr>
          <a:xfrm>
            <a:off x="1145843" y="932029"/>
            <a:ext cx="7768592" cy="469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69265" indent="-457200">
              <a:spcBef>
                <a:spcPts val="1700"/>
              </a:spcBef>
              <a:buSzPct val="100000"/>
              <a:buAutoNum type="alphaLcParenBoth" startAt="1"/>
              <a:tabLst>
                <a:tab pos="469900" algn="l"/>
              </a:tabLst>
              <a:defRPr b="1" spc="-10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Entomophily</a:t>
            </a:r>
          </a:p>
          <a:p>
            <a:pPr lvl="1" marL="354965" indent="-342900">
              <a:spcBef>
                <a:spcPts val="14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Pollination</a:t>
            </a:r>
            <a:r>
              <a:rPr spc="-40"/>
              <a:t> </a:t>
            </a:r>
            <a:r>
              <a:t>brought</a:t>
            </a:r>
            <a:r>
              <a:rPr spc="-5"/>
              <a:t> </a:t>
            </a:r>
            <a:r>
              <a:t>about</a:t>
            </a:r>
            <a:r>
              <a:rPr spc="-5"/>
              <a:t> </a:t>
            </a:r>
            <a:r>
              <a:t>by</a:t>
            </a:r>
            <a:r>
              <a:rPr spc="5"/>
              <a:t> </a:t>
            </a:r>
            <a:r>
              <a:rPr i="1" spc="-10">
                <a:solidFill>
                  <a:srgbClr val="00AF50"/>
                </a:solidFill>
              </a:rPr>
              <a:t>insects</a:t>
            </a:r>
            <a:r>
              <a:rPr spc="-10"/>
              <a:t>.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Moths,</a:t>
            </a:r>
            <a:r>
              <a:rPr spc="-15"/>
              <a:t> </a:t>
            </a:r>
            <a:r>
              <a:t>beetles,</a:t>
            </a:r>
            <a:r>
              <a:rPr spc="-15"/>
              <a:t> </a:t>
            </a:r>
            <a:r>
              <a:t>butterflies,</a:t>
            </a:r>
            <a:r>
              <a:rPr spc="-35"/>
              <a:t> </a:t>
            </a:r>
            <a:r>
              <a:t>wasp,</a:t>
            </a:r>
            <a:r>
              <a:rPr spc="-10"/>
              <a:t> </a:t>
            </a:r>
            <a:r>
              <a:rPr spc="-20"/>
              <a:t>etc.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Flowers:</a:t>
            </a:r>
            <a:r>
              <a:rPr spc="-40"/>
              <a:t> </a:t>
            </a:r>
            <a:r>
              <a:t>brightly</a:t>
            </a:r>
            <a:r>
              <a:rPr spc="-55"/>
              <a:t> </a:t>
            </a:r>
            <a:r>
              <a:t>coloured,</a:t>
            </a:r>
            <a:r>
              <a:rPr spc="-55"/>
              <a:t> </a:t>
            </a:r>
            <a:r>
              <a:t>sweet</a:t>
            </a:r>
            <a:r>
              <a:rPr spc="-35"/>
              <a:t> </a:t>
            </a:r>
            <a:r>
              <a:t>smell,</a:t>
            </a:r>
            <a:r>
              <a:rPr spc="-20"/>
              <a:t> </a:t>
            </a:r>
            <a:r>
              <a:rPr spc="-10"/>
              <a:t>nectar.</a:t>
            </a:r>
          </a:p>
          <a:p>
            <a:pPr lvl="1" marL="354965" marR="5080" indent="-342900">
              <a:buSzPct val="100000"/>
              <a:buFont typeface="Arial"/>
              <a:buChar char="•"/>
              <a:tabLst>
                <a:tab pos="342900" algn="l"/>
                <a:tab pos="355600" algn="l"/>
                <a:tab pos="1485900" algn="l"/>
                <a:tab pos="2628900" algn="l"/>
                <a:tab pos="2921000" algn="l"/>
                <a:tab pos="3746500" algn="l"/>
                <a:tab pos="4813300" algn="l"/>
                <a:tab pos="5219700" algn="l"/>
                <a:tab pos="6146800" algn="l"/>
                <a:tab pos="7048500" algn="l"/>
                <a:tab pos="76200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</a:t>
            </a:r>
            <a:r>
              <a:rPr spc="0"/>
              <a:t>	</a:t>
            </a:r>
            <a:r>
              <a:t>produce</a:t>
            </a:r>
            <a:r>
              <a:rPr spc="0"/>
              <a:t>	</a:t>
            </a:r>
            <a:r>
              <a:rPr spc="-50"/>
              <a:t>a</a:t>
            </a:r>
            <a:r>
              <a:rPr spc="0"/>
              <a:t>	</a:t>
            </a:r>
            <a:r>
              <a:rPr spc="-20"/>
              <a:t>small</a:t>
            </a:r>
            <a:r>
              <a:rPr spc="0"/>
              <a:t>	</a:t>
            </a:r>
            <a:r>
              <a:t>amount</a:t>
            </a:r>
            <a:r>
              <a:rPr spc="0"/>
              <a:t>	</a:t>
            </a:r>
            <a:r>
              <a:rPr spc="-25"/>
              <a:t>of</a:t>
            </a:r>
            <a:r>
              <a:rPr spc="0"/>
              <a:t>	</a:t>
            </a:r>
            <a:r>
              <a:t>pollen</a:t>
            </a:r>
            <a:r>
              <a:rPr spc="0"/>
              <a:t>	</a:t>
            </a:r>
            <a:r>
              <a:t>which</a:t>
            </a:r>
            <a:r>
              <a:rPr spc="0"/>
              <a:t>	</a:t>
            </a:r>
            <a:r>
              <a:rPr spc="-25"/>
              <a:t>has</a:t>
            </a:r>
            <a:r>
              <a:rPr spc="0"/>
              <a:t>	</a:t>
            </a:r>
            <a:r>
              <a:rPr spc="-50"/>
              <a:t>a </a:t>
            </a:r>
            <a:r>
              <a:rPr spc="0"/>
              <a:t>spinous</a:t>
            </a:r>
            <a:r>
              <a:rPr spc="-25"/>
              <a:t> </a:t>
            </a:r>
            <a:r>
              <a:rPr spc="0"/>
              <a:t>and</a:t>
            </a:r>
            <a:r>
              <a:t> </a:t>
            </a:r>
            <a:r>
              <a:rPr spc="0"/>
              <a:t>sticky</a:t>
            </a:r>
            <a:r>
              <a:rPr spc="-30"/>
              <a:t> </a:t>
            </a:r>
            <a:r>
              <a:t>exine.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25"/>
              <a:t> </a:t>
            </a:r>
            <a:r>
              <a:t>stigmas of</a:t>
            </a:r>
            <a:r>
              <a:rPr spc="-5"/>
              <a:t> </a:t>
            </a:r>
            <a:r>
              <a:t>such</a:t>
            </a:r>
            <a:r>
              <a:rPr spc="-20"/>
              <a:t> </a:t>
            </a:r>
            <a:r>
              <a:t>flowers are</a:t>
            </a:r>
            <a:r>
              <a:rPr spc="-10"/>
              <a:t> </a:t>
            </a:r>
            <a:r>
              <a:t>long</a:t>
            </a:r>
            <a:r>
              <a:rPr spc="-15"/>
              <a:t> </a:t>
            </a:r>
            <a:r>
              <a:t>rough</a:t>
            </a:r>
            <a:r>
              <a:rPr spc="-10"/>
              <a:t> </a:t>
            </a:r>
            <a:r>
              <a:t>and</a:t>
            </a:r>
            <a:r>
              <a:rPr spc="-15"/>
              <a:t> </a:t>
            </a:r>
            <a:r>
              <a:rPr spc="-10"/>
              <a:t>sticky.</a:t>
            </a:r>
          </a:p>
          <a:p>
            <a:pPr lvl="1" indent="0"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Salvia</a:t>
            </a:r>
            <a:r>
              <a:rPr i="0"/>
              <a:t>:</a:t>
            </a:r>
            <a:r>
              <a:rPr i="0" spc="-35"/>
              <a:t> </a:t>
            </a:r>
            <a:r>
              <a:rPr i="0"/>
              <a:t>Lever</a:t>
            </a:r>
            <a:r>
              <a:rPr i="0" spc="-5"/>
              <a:t> </a:t>
            </a:r>
            <a:r>
              <a:rPr i="0"/>
              <a:t>or</a:t>
            </a:r>
            <a:r>
              <a:rPr i="0" spc="-5"/>
              <a:t> </a:t>
            </a:r>
            <a:r>
              <a:rPr i="0"/>
              <a:t>turn</a:t>
            </a:r>
            <a:r>
              <a:rPr i="0" spc="-10"/>
              <a:t> </a:t>
            </a:r>
            <a:r>
              <a:rPr i="0"/>
              <a:t>pipe </a:t>
            </a:r>
            <a:r>
              <a:rPr i="0" spc="-10"/>
              <a:t>mechanism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i="1" spc="-2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Yucca</a:t>
            </a:r>
            <a:r>
              <a:rPr spc="-55"/>
              <a:t> </a:t>
            </a:r>
            <a:r>
              <a:rPr i="0" spc="0"/>
              <a:t>(by</a:t>
            </a:r>
            <a:r>
              <a:rPr i="0" spc="-35"/>
              <a:t> </a:t>
            </a:r>
            <a:r>
              <a:rPr spc="-20"/>
              <a:t>Tageticula</a:t>
            </a:r>
            <a:r>
              <a:rPr spc="-70"/>
              <a:t> </a:t>
            </a:r>
            <a:r>
              <a:rPr i="0" spc="-10"/>
              <a:t>moth),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Orchid</a:t>
            </a:r>
            <a:r>
              <a:rPr spc="-35"/>
              <a:t> </a:t>
            </a:r>
            <a:r>
              <a:rPr i="1"/>
              <a:t>Ophrys</a:t>
            </a:r>
            <a:r>
              <a:rPr i="1" spc="-10"/>
              <a:t> </a:t>
            </a:r>
            <a:r>
              <a:rPr i="1"/>
              <a:t>speculum</a:t>
            </a:r>
            <a:r>
              <a:rPr i="1" spc="-30"/>
              <a:t> </a:t>
            </a:r>
            <a:r>
              <a:t>(by</a:t>
            </a:r>
            <a:r>
              <a:rPr spc="-25"/>
              <a:t> </a:t>
            </a:r>
            <a:r>
              <a:rPr i="1"/>
              <a:t>Colpa</a:t>
            </a:r>
            <a:r>
              <a:rPr i="1" spc="-40"/>
              <a:t> </a:t>
            </a:r>
            <a:r>
              <a:rPr i="1"/>
              <a:t>aurea,</a:t>
            </a:r>
            <a:r>
              <a:rPr i="1" spc="-35"/>
              <a:t> </a:t>
            </a:r>
            <a:r>
              <a:t>a</a:t>
            </a:r>
            <a:r>
              <a:rPr spc="-25"/>
              <a:t> </a:t>
            </a:r>
            <a:r>
              <a:t>hairy</a:t>
            </a:r>
            <a:r>
              <a:rPr spc="-40"/>
              <a:t> </a:t>
            </a:r>
            <a:r>
              <a:rPr spc="-10"/>
              <a:t>wasp),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Ficus</a:t>
            </a:r>
            <a:r>
              <a:rPr spc="-5"/>
              <a:t> </a:t>
            </a:r>
            <a:r>
              <a:rPr i="0"/>
              <a:t>(by</a:t>
            </a:r>
            <a:r>
              <a:rPr i="0" spc="-5"/>
              <a:t> </a:t>
            </a:r>
            <a:r>
              <a:rPr spc="-10"/>
              <a:t>Blastophega</a:t>
            </a:r>
            <a:r>
              <a:rPr i="0" spc="-1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ENTOMOPHILY</a:t>
            </a:r>
          </a:p>
        </p:txBody>
      </p:sp>
      <p:sp>
        <p:nvSpPr>
          <p:cNvPr id="246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t>Entomophily:</a:t>
            </a:r>
            <a:r>
              <a:rPr>
                <a:solidFill>
                  <a:srgbClr val="000000"/>
                </a:solidFill>
              </a:rPr>
              <a:t> It is the transfer of pollen grains from anthers of one flower to the stigma of another flower with the help of moths, bees, wasp, butterflies, beetles, ants, flies etc.</a:t>
            </a:r>
            <a:endParaRPr>
              <a:solidFill>
                <a:srgbClr val="000000"/>
              </a:solidFill>
            </a:endParaRPr>
          </a:p>
          <a:p>
            <a:pPr/>
            <a:r>
              <a:t>Insect visit the flower for obtaining pollen, nectar or shelter.</a:t>
            </a:r>
          </a:p>
          <a:p>
            <a:pPr/>
            <a:r>
              <a:t>Some insects use flower for laying eggs. E.g. </a:t>
            </a:r>
            <a:r>
              <a:rPr i="1"/>
              <a:t>Amorphophallus</a:t>
            </a:r>
            <a:r>
              <a:t>(it has largest inflorescence and the tallest flower)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1"/>
          <p:cNvSpPr txBox="1"/>
          <p:nvPr>
            <p:ph type="title"/>
          </p:nvPr>
        </p:nvSpPr>
        <p:spPr>
          <a:xfrm>
            <a:off x="2133600" y="320040"/>
            <a:ext cx="3886200" cy="1143001"/>
          </a:xfrm>
          <a:prstGeom prst="rect">
            <a:avLst/>
          </a:prstGeom>
        </p:spPr>
        <p:txBody>
          <a:bodyPr/>
          <a:lstStyle>
            <a:lvl1pPr>
              <a:defRPr cap="none" i="1">
                <a:solidFill>
                  <a:srgbClr val="000000"/>
                </a:solidFill>
              </a:defRPr>
            </a:lvl1pPr>
          </a:lstStyle>
          <a:p>
            <a:pPr/>
            <a:r>
              <a:t>Amorphophallus</a:t>
            </a:r>
          </a:p>
        </p:txBody>
      </p:sp>
      <p:pic>
        <p:nvPicPr>
          <p:cNvPr id="24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600200"/>
            <a:ext cx="41910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While picking up food insects deposits pollen grains brought from another flower over the stigma and get dusted afresh with pollen grains from the present flower.</a:t>
            </a:r>
          </a:p>
          <a:p>
            <a:pPr/>
            <a:r>
              <a:t>However all insects visitors are not pollinators. Some of them visit  the flowers only for pollen and nectar, they are called pollen/nectar robbers.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2"/>
          <p:cNvSpPr txBox="1"/>
          <p:nvPr>
            <p:ph type="title"/>
          </p:nvPr>
        </p:nvSpPr>
        <p:spPr>
          <a:xfrm>
            <a:off x="3888104" y="94614"/>
            <a:ext cx="2329180" cy="452121"/>
          </a:xfrm>
          <a:prstGeom prst="rect">
            <a:avLst/>
          </a:prstGeom>
        </p:spPr>
        <p:txBody>
          <a:bodyPr/>
          <a:lstStyle/>
          <a:p>
            <a:pPr indent="12700">
              <a:defRPr>
                <a:ln>
                  <a:noFill/>
                </a:ln>
              </a:defRPr>
            </a:pPr>
            <a:r>
              <a:t>Self</a:t>
            </a:r>
            <a:r>
              <a:rPr spc="-100"/>
              <a:t> pollination</a:t>
            </a:r>
          </a:p>
        </p:txBody>
      </p:sp>
      <p:sp>
        <p:nvSpPr>
          <p:cNvPr id="161" name="object 3"/>
          <p:cNvSpPr txBox="1"/>
          <p:nvPr/>
        </p:nvSpPr>
        <p:spPr>
          <a:xfrm>
            <a:off x="2142501" y="844674"/>
            <a:ext cx="7768591" cy="516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 algn="just">
              <a:spcBef>
                <a:spcPts val="100"/>
              </a:spcBef>
              <a:buSzPct val="100000"/>
              <a:buChar char="➢"/>
              <a:tabLst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Involves</a:t>
            </a:r>
            <a:r>
              <a:rPr spc="45"/>
              <a:t> </a:t>
            </a:r>
            <a:r>
              <a:t>the</a:t>
            </a:r>
            <a:r>
              <a:rPr spc="45"/>
              <a:t> </a:t>
            </a:r>
            <a:r>
              <a:t>transfer</a:t>
            </a:r>
            <a:r>
              <a:rPr spc="50"/>
              <a:t> </a:t>
            </a:r>
            <a:r>
              <a:t>of</a:t>
            </a:r>
            <a:r>
              <a:rPr spc="45"/>
              <a:t> </a:t>
            </a:r>
            <a:r>
              <a:t>pollen</a:t>
            </a:r>
            <a:r>
              <a:rPr spc="50"/>
              <a:t> </a:t>
            </a:r>
            <a:r>
              <a:t>grains</a:t>
            </a:r>
            <a:r>
              <a:rPr spc="50"/>
              <a:t> </a:t>
            </a:r>
            <a:r>
              <a:t>from</a:t>
            </a:r>
            <a:r>
              <a:rPr spc="35"/>
              <a:t> </a:t>
            </a:r>
            <a:r>
              <a:t>the</a:t>
            </a:r>
            <a:r>
              <a:rPr spc="50"/>
              <a:t> </a:t>
            </a:r>
            <a:r>
              <a:t>anthers</a:t>
            </a:r>
            <a:r>
              <a:rPr spc="50"/>
              <a:t> </a:t>
            </a:r>
            <a:r>
              <a:t>to</a:t>
            </a:r>
            <a:r>
              <a:rPr spc="40"/>
              <a:t> </a:t>
            </a:r>
            <a:r>
              <a:rPr spc="-25"/>
              <a:t>the </a:t>
            </a:r>
            <a:r>
              <a:t>stigma</a:t>
            </a:r>
            <a:r>
              <a:rPr spc="75"/>
              <a:t> </a:t>
            </a:r>
            <a:r>
              <a:t>of</a:t>
            </a:r>
            <a:r>
              <a:rPr spc="65"/>
              <a:t> </a:t>
            </a:r>
            <a:r>
              <a:t>the</a:t>
            </a:r>
            <a:r>
              <a:rPr spc="75"/>
              <a:t> </a:t>
            </a:r>
            <a:r>
              <a:t>same</a:t>
            </a:r>
            <a:r>
              <a:rPr spc="75"/>
              <a:t> </a:t>
            </a:r>
            <a:r>
              <a:t>flower</a:t>
            </a:r>
            <a:r>
              <a:rPr spc="80"/>
              <a:t> </a:t>
            </a:r>
            <a:r>
              <a:t>or</a:t>
            </a:r>
            <a:r>
              <a:rPr spc="80"/>
              <a:t> </a:t>
            </a:r>
            <a:r>
              <a:t>of</a:t>
            </a:r>
            <a:r>
              <a:rPr spc="65"/>
              <a:t> </a:t>
            </a:r>
            <a:r>
              <a:t>another</a:t>
            </a:r>
            <a:r>
              <a:rPr spc="75"/>
              <a:t> </a:t>
            </a:r>
            <a:r>
              <a:t>flower</a:t>
            </a:r>
            <a:r>
              <a:rPr spc="80"/>
              <a:t> </a:t>
            </a:r>
            <a:r>
              <a:t>borne</a:t>
            </a:r>
            <a:r>
              <a:rPr spc="80"/>
              <a:t> </a:t>
            </a:r>
            <a:r>
              <a:t>by</a:t>
            </a:r>
            <a:r>
              <a:rPr spc="60"/>
              <a:t> </a:t>
            </a:r>
            <a:r>
              <a:rPr spc="-25"/>
              <a:t>the </a:t>
            </a:r>
            <a:r>
              <a:t>same</a:t>
            </a:r>
            <a:r>
              <a:rPr spc="-15"/>
              <a:t> </a:t>
            </a:r>
            <a:r>
              <a:rPr spc="-10"/>
              <a:t>plant.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</a:t>
            </a:r>
            <a:r>
              <a:rPr spc="-15"/>
              <a:t> </a:t>
            </a:r>
            <a:r>
              <a:t>is</a:t>
            </a:r>
            <a:r>
              <a:rPr spc="-10"/>
              <a:t> </a:t>
            </a:r>
            <a:r>
              <a:t>of two</a:t>
            </a:r>
            <a:r>
              <a:rPr spc="-5"/>
              <a:t> </a:t>
            </a:r>
            <a:r>
              <a:t>types</a:t>
            </a:r>
            <a:r>
              <a:rPr spc="-10"/>
              <a:t> </a:t>
            </a:r>
            <a:r>
              <a:rPr spc="-50"/>
              <a:t>: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27684" indent="-515619">
              <a:buSzPct val="100000"/>
              <a:buAutoNum type="romanLcParenBoth" startAt="1"/>
              <a:tabLst>
                <a:tab pos="520700" algn="l"/>
                <a:tab pos="520700" algn="l"/>
              </a:tabLst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Autogamy</a:t>
            </a:r>
          </a:p>
          <a:p>
            <a:pPr lvl="1" marL="355600" marR="5080" indent="-343534" algn="just">
              <a:buSzPct val="100000"/>
              <a:buFont typeface="Arial"/>
              <a:buChar char="•"/>
              <a:tabLst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Pollen</a:t>
            </a:r>
            <a:r>
              <a:rPr spc="405"/>
              <a:t> </a:t>
            </a:r>
            <a:r>
              <a:t>from</a:t>
            </a:r>
            <a:r>
              <a:rPr spc="395"/>
              <a:t> </a:t>
            </a:r>
            <a:r>
              <a:t>the</a:t>
            </a:r>
            <a:r>
              <a:rPr spc="405"/>
              <a:t> </a:t>
            </a:r>
            <a:r>
              <a:t>anthers</a:t>
            </a:r>
            <a:r>
              <a:rPr spc="405"/>
              <a:t> </a:t>
            </a:r>
            <a:r>
              <a:t>of</a:t>
            </a:r>
            <a:r>
              <a:rPr spc="405"/>
              <a:t> </a:t>
            </a:r>
            <a:r>
              <a:t>a</a:t>
            </a:r>
            <a:r>
              <a:rPr spc="405"/>
              <a:t> </a:t>
            </a:r>
            <a:r>
              <a:t>flower</a:t>
            </a:r>
            <a:r>
              <a:rPr spc="415"/>
              <a:t> </a:t>
            </a:r>
            <a:r>
              <a:t>are</a:t>
            </a:r>
            <a:r>
              <a:rPr spc="390"/>
              <a:t> </a:t>
            </a:r>
            <a:r>
              <a:t>transferred</a:t>
            </a:r>
            <a:r>
              <a:rPr spc="409"/>
              <a:t> </a:t>
            </a:r>
            <a:r>
              <a:t>to</a:t>
            </a:r>
            <a:r>
              <a:rPr spc="395"/>
              <a:t> </a:t>
            </a:r>
            <a:r>
              <a:rPr spc="-25"/>
              <a:t>the </a:t>
            </a:r>
            <a:r>
              <a:t>stigma</a:t>
            </a:r>
            <a:r>
              <a:rPr spc="-20"/>
              <a:t> </a:t>
            </a:r>
            <a:r>
              <a:t>of</a:t>
            </a:r>
            <a:r>
              <a:rPr spc="-5"/>
              <a:t> </a:t>
            </a:r>
            <a:r>
              <a:t>the</a:t>
            </a:r>
            <a:r>
              <a:rPr spc="-15"/>
              <a:t> </a:t>
            </a:r>
            <a:r>
              <a:rPr i="1">
                <a:solidFill>
                  <a:srgbClr val="00AF50"/>
                </a:solidFill>
              </a:rPr>
              <a:t>same</a:t>
            </a:r>
            <a:r>
              <a:rPr i="1" spc="-10">
                <a:solidFill>
                  <a:srgbClr val="00AF50"/>
                </a:solidFill>
              </a:rPr>
              <a:t> flower</a:t>
            </a:r>
            <a:r>
              <a:rPr spc="-10"/>
              <a:t>.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61009" indent="-448944">
              <a:buSzPct val="100000"/>
              <a:buAutoNum type="romanLcParenBoth" startAt="2"/>
              <a:tabLst>
                <a:tab pos="457200" algn="l"/>
              </a:tabLst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Geitonogamy</a:t>
            </a:r>
          </a:p>
          <a:p>
            <a:pPr lvl="1" marL="355600" marR="5080" indent="-343534">
              <a:buSzPct val="100000"/>
              <a:buFont typeface="Arial"/>
              <a:buChar char="•"/>
              <a:tabLst>
                <a:tab pos="3556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Pollen</a:t>
            </a:r>
            <a:r>
              <a:rPr spc="175"/>
              <a:t> </a:t>
            </a:r>
            <a:r>
              <a:t>from</a:t>
            </a:r>
            <a:r>
              <a:rPr spc="165"/>
              <a:t> </a:t>
            </a:r>
            <a:r>
              <a:t>the</a:t>
            </a:r>
            <a:r>
              <a:rPr spc="175"/>
              <a:t> </a:t>
            </a:r>
            <a:r>
              <a:t>anthers</a:t>
            </a:r>
            <a:r>
              <a:rPr spc="165"/>
              <a:t> </a:t>
            </a:r>
            <a:r>
              <a:t>of</a:t>
            </a:r>
            <a:r>
              <a:rPr spc="165"/>
              <a:t> </a:t>
            </a:r>
            <a:r>
              <a:t>one</a:t>
            </a:r>
            <a:r>
              <a:rPr spc="185"/>
              <a:t> </a:t>
            </a:r>
            <a:r>
              <a:t>flower</a:t>
            </a:r>
            <a:r>
              <a:rPr spc="180"/>
              <a:t> </a:t>
            </a:r>
            <a:r>
              <a:t>are</a:t>
            </a:r>
            <a:r>
              <a:rPr spc="170"/>
              <a:t> </a:t>
            </a:r>
            <a:r>
              <a:t>transferred</a:t>
            </a:r>
            <a:r>
              <a:rPr spc="175"/>
              <a:t> </a:t>
            </a:r>
            <a:r>
              <a:t>to</a:t>
            </a:r>
            <a:r>
              <a:rPr spc="165"/>
              <a:t> </a:t>
            </a:r>
            <a:r>
              <a:rPr spc="-25"/>
              <a:t>the </a:t>
            </a:r>
            <a:r>
              <a:t>stigma</a:t>
            </a:r>
            <a:r>
              <a:rPr spc="-30"/>
              <a:t> </a:t>
            </a:r>
            <a:r>
              <a:t>of</a:t>
            </a:r>
            <a:r>
              <a:rPr spc="-5"/>
              <a:t> </a:t>
            </a:r>
            <a:r>
              <a:t>another</a:t>
            </a:r>
            <a:r>
              <a:rPr spc="-25"/>
              <a:t> </a:t>
            </a:r>
            <a:r>
              <a:t>flower</a:t>
            </a:r>
            <a:r>
              <a:rPr spc="-5"/>
              <a:t> </a:t>
            </a:r>
            <a:r>
              <a:t>borne</a:t>
            </a:r>
            <a:r>
              <a:rPr spc="-20"/>
              <a:t> </a:t>
            </a:r>
            <a:r>
              <a:t>on</a:t>
            </a:r>
            <a:r>
              <a:rPr spc="-10"/>
              <a:t> </a:t>
            </a:r>
            <a:r>
              <a:t>the</a:t>
            </a:r>
            <a:r>
              <a:rPr spc="-20"/>
              <a:t> </a:t>
            </a:r>
            <a:r>
              <a:t>same </a:t>
            </a:r>
            <a:r>
              <a:rPr spc="-10"/>
              <a:t>plant.</a:t>
            </a:r>
          </a:p>
          <a:p>
            <a:pPr lvl="1" marL="355600" indent="-343534">
              <a:buSzPct val="100000"/>
              <a:buFont typeface="Arial"/>
              <a:buChar char="•"/>
              <a:tabLst>
                <a:tab pos="355600" algn="l"/>
                <a:tab pos="355600" algn="l"/>
              </a:tabLst>
              <a:defRPr i="1" sz="2400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Involves</a:t>
            </a:r>
            <a:r>
              <a:rPr spc="-45"/>
              <a:t> </a:t>
            </a:r>
            <a:r>
              <a:t>two</a:t>
            </a:r>
            <a:r>
              <a:rPr spc="-45"/>
              <a:t> </a:t>
            </a:r>
            <a:r>
              <a:t>flowers</a:t>
            </a:r>
            <a:r>
              <a:rPr spc="-35"/>
              <a:t> </a:t>
            </a:r>
            <a:r>
              <a:t>belonging</a:t>
            </a:r>
            <a:r>
              <a:rPr spc="-45"/>
              <a:t> </a:t>
            </a:r>
            <a:r>
              <a:t>to</a:t>
            </a:r>
            <a:r>
              <a:rPr spc="-45"/>
              <a:t> </a:t>
            </a:r>
            <a:r>
              <a:t>the</a:t>
            </a:r>
            <a:r>
              <a:rPr spc="-35"/>
              <a:t> </a:t>
            </a:r>
            <a:r>
              <a:t>same</a:t>
            </a:r>
            <a:r>
              <a:rPr spc="-30"/>
              <a:t> </a:t>
            </a:r>
            <a:r>
              <a:t>parent</a:t>
            </a:r>
            <a:r>
              <a:rPr spc="-30"/>
              <a:t> </a:t>
            </a:r>
            <a:r>
              <a:rPr spc="-10"/>
              <a:t>plant.</a:t>
            </a:r>
          </a:p>
          <a:p>
            <a:pPr lvl="1" marL="355600" indent="-343534">
              <a:buSzPct val="100000"/>
              <a:buFont typeface="Arial"/>
              <a:buChar char="•"/>
              <a:tabLst>
                <a:tab pos="3556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</a:t>
            </a:r>
            <a:r>
              <a:rPr spc="-40"/>
              <a:t> </a:t>
            </a:r>
            <a:r>
              <a:t>occurs</a:t>
            </a:r>
            <a:r>
              <a:rPr spc="-30"/>
              <a:t> </a:t>
            </a:r>
            <a:r>
              <a:t>with</a:t>
            </a:r>
            <a:r>
              <a:rPr spc="-40"/>
              <a:t> </a:t>
            </a:r>
            <a:r>
              <a:t>monoecious</a:t>
            </a:r>
            <a:r>
              <a:rPr spc="-25"/>
              <a:t> </a:t>
            </a:r>
            <a:r>
              <a:rPr spc="-10"/>
              <a:t>condition.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/>
          <p:nvPr>
            <p:ph type="title"/>
          </p:nvPr>
        </p:nvSpPr>
        <p:spPr>
          <a:xfrm>
            <a:off x="0" y="320040"/>
            <a:ext cx="8153400" cy="1143001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t> Characteristic of entomophilus</a:t>
            </a:r>
            <a:r>
              <a:rPr>
                <a:gradFill flip="none" rotWithShape="1">
                  <a:gsLst>
                    <a:gs pos="0">
                      <a:srgbClr val="F8F8F6"/>
                    </a:gs>
                    <a:gs pos="10000">
                      <a:srgbClr val="F4F4F2"/>
                    </a:gs>
                    <a:gs pos="49000">
                      <a:srgbClr val="D5D4CB"/>
                    </a:gs>
                    <a:gs pos="50000">
                      <a:srgbClr val="C2C0B2"/>
                    </a:gs>
                    <a:gs pos="100000">
                      <a:srgbClr val="F4F4F2"/>
                    </a:gs>
                  </a:gsLst>
                  <a:lin ang="5400000" scaled="0"/>
                </a:gradFill>
              </a:rPr>
              <a:t> </a:t>
            </a:r>
            <a:r>
              <a:t>flowers</a:t>
            </a:r>
          </a:p>
        </p:txBody>
      </p:sp>
      <p:sp>
        <p:nvSpPr>
          <p:cNvPr id="255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Flowers are coloured for attracting the insects. Moths are attracted towards white colour, reddish colour attract  butterflies, honey bees are attracted towards bluish-purplish-violet-yellow flowers.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Both petals &amp; sepals are well-developed.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Petals are usually coloured. Where petals are not showy other flower parts becomes conspicuous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Eg. Coloured bracts in </a:t>
            </a:r>
            <a:r>
              <a:rPr i="1"/>
              <a:t>Bougainvillea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50000">
              <a:srgbClr val="CBE0CC"/>
            </a:gs>
            <a:gs pos="100000">
              <a:srgbClr val="E5EFE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/>
          <p:nvPr>
            <p:ph type="title"/>
          </p:nvPr>
        </p:nvSpPr>
        <p:spPr>
          <a:xfrm>
            <a:off x="228600" y="228600"/>
            <a:ext cx="4572000" cy="990600"/>
          </a:xfrm>
          <a:prstGeom prst="rect">
            <a:avLst/>
          </a:prstGeom>
        </p:spPr>
        <p:txBody>
          <a:bodyPr/>
          <a:lstStyle/>
          <a:p>
            <a:pPr>
              <a:defRPr i="1" sz="3400"/>
            </a:pPr>
            <a:r>
              <a:t> </a:t>
            </a:r>
            <a:r>
              <a:rPr b="0" cap="none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Coloured bract of Bougainvillea</a:t>
            </a:r>
          </a:p>
        </p:txBody>
      </p:sp>
      <p:sp>
        <p:nvSpPr>
          <p:cNvPr id="258" name="Content Placeholder 2"/>
          <p:cNvSpPr txBox="1"/>
          <p:nvPr>
            <p:ph type="body" sz="quarter" idx="1"/>
          </p:nvPr>
        </p:nvSpPr>
        <p:spPr>
          <a:xfrm>
            <a:off x="4876800" y="152400"/>
            <a:ext cx="2971800" cy="14478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  <a:defRPr b="1" sz="3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Stamens in</a:t>
            </a:r>
          </a:p>
          <a:p>
            <a:pPr>
              <a:buSzTx/>
              <a:buFont typeface="Wingdings 2"/>
              <a:buNone/>
              <a:defRPr b="1" i="1" sz="32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Callistemon</a:t>
            </a:r>
          </a:p>
        </p:txBody>
      </p:sp>
      <p:pic>
        <p:nvPicPr>
          <p:cNvPr id="259" name="Picture 2" descr="Picture 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295400"/>
            <a:ext cx="3581400" cy="464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8600" y="1295400"/>
            <a:ext cx="3752850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Stamens in </a:t>
            </a:r>
            <a:r>
              <a:rPr i="1"/>
              <a:t>Callistemon, Acacia</a:t>
            </a:r>
            <a:endParaRPr i="1"/>
          </a:p>
          <a:p>
            <a:pPr/>
            <a:r>
              <a:t>Flowers are generally large in size so that they become conspicuous from a distance.</a:t>
            </a:r>
          </a:p>
          <a:p>
            <a:pPr/>
            <a:r>
              <a:t>Flowers generally produces odour which can be pleasant in jasmine, rose or foul as in </a:t>
            </a:r>
            <a:r>
              <a:rPr i="1"/>
              <a:t>Rafflesia</a:t>
            </a:r>
            <a:endParaRPr i="1"/>
          </a:p>
          <a:p>
            <a:pPr/>
            <a:r>
              <a:t>Foul odour attracts flies for pollination</a:t>
            </a:r>
          </a:p>
          <a:p>
            <a:pPr/>
            <a:r>
              <a:t>Special markings are present on petals to guide the insects to the nectar. These are called nectar or honey guide.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 txBox="1"/>
          <p:nvPr>
            <p:ph type="title"/>
          </p:nvPr>
        </p:nvSpPr>
        <p:spPr>
          <a:xfrm>
            <a:off x="304800" y="320040"/>
            <a:ext cx="6858000" cy="1143001"/>
          </a:xfrm>
          <a:prstGeom prst="rect">
            <a:avLst/>
          </a:prstGeom>
        </p:spPr>
        <p:txBody>
          <a:bodyPr/>
          <a:lstStyle/>
          <a:p>
            <a:pPr algn="r">
              <a:defRPr cap="none" i="1" sz="3400">
                <a:solidFill>
                  <a:srgbClr val="000000"/>
                </a:solidFill>
              </a:defRPr>
            </a:pPr>
            <a:r>
              <a:t>Rafflesia</a:t>
            </a:r>
            <a:r>
              <a:rPr i="0"/>
              <a:t>(produces rotten meat like smell)  </a:t>
            </a:r>
          </a:p>
        </p:txBody>
      </p:sp>
      <p:sp>
        <p:nvSpPr>
          <p:cNvPr id="266" name="Content Placeholder 2"/>
          <p:cNvSpPr txBox="1"/>
          <p:nvPr>
            <p:ph type="body" sz="quarter" idx="1"/>
          </p:nvPr>
        </p:nvSpPr>
        <p:spPr>
          <a:xfrm rot="10800000">
            <a:off x="8686800" y="6126162"/>
            <a:ext cx="152400" cy="122238"/>
          </a:xfrm>
          <a:prstGeom prst="rect">
            <a:avLst/>
          </a:prstGeom>
        </p:spPr>
        <p:txBody>
          <a:bodyPr/>
          <a:lstStyle/>
          <a:p>
            <a:pPr marL="109728" indent="-109728" defTabSz="365760">
              <a:lnSpc>
                <a:spcPct val="80000"/>
              </a:lnSpc>
              <a:spcBef>
                <a:spcPts val="200"/>
              </a:spcBef>
              <a:defRPr sz="240"/>
            </a:pPr>
          </a:p>
        </p:txBody>
      </p:sp>
      <p:pic>
        <p:nvPicPr>
          <p:cNvPr id="26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676400"/>
            <a:ext cx="4572000" cy="428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Pollen grains are covered by a yellow sticky substance called pollenkitt.</a:t>
            </a:r>
          </a:p>
          <a:p>
            <a:pPr/>
            <a:r>
              <a:t>Normally are inserted.</a:t>
            </a:r>
          </a:p>
          <a:p>
            <a:pPr/>
            <a:r>
              <a:t>Stigma is inserted and sticky.</a:t>
            </a:r>
          </a:p>
          <a:p>
            <a:pPr>
              <a:buSzTx/>
              <a:buFont typeface="Wingdings 2"/>
              <a:buNone/>
              <a:defRPr>
                <a:solidFill>
                  <a:srgbClr val="FF0000"/>
                </a:solidFill>
              </a:defRPr>
            </a:pPr>
            <a:r>
              <a:t>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bject 2"/>
          <p:cNvSpPr txBox="1"/>
          <p:nvPr>
            <p:ph type="title"/>
          </p:nvPr>
        </p:nvSpPr>
        <p:spPr>
          <a:xfrm>
            <a:off x="1145844" y="84835"/>
            <a:ext cx="2546986" cy="452121"/>
          </a:xfrm>
          <a:prstGeom prst="rect">
            <a:avLst/>
          </a:prstGeom>
        </p:spPr>
        <p:txBody>
          <a:bodyPr/>
          <a:lstStyle/>
          <a:p>
            <a:pPr indent="12700">
              <a:defRPr>
                <a:ln>
                  <a:noFill/>
                </a:ln>
              </a:defRPr>
            </a:pPr>
            <a:r>
              <a:t>(b)</a:t>
            </a:r>
            <a:r>
              <a:rPr spc="-100"/>
              <a:t> Ornithophily</a:t>
            </a:r>
          </a:p>
        </p:txBody>
      </p:sp>
      <p:sp>
        <p:nvSpPr>
          <p:cNvPr id="273" name="object 3"/>
          <p:cNvSpPr txBox="1"/>
          <p:nvPr/>
        </p:nvSpPr>
        <p:spPr>
          <a:xfrm>
            <a:off x="1145844" y="685799"/>
            <a:ext cx="7769226" cy="4800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Pollinated</a:t>
            </a:r>
            <a:r>
              <a:rPr spc="-35"/>
              <a:t> </a:t>
            </a:r>
            <a:r>
              <a:t>by</a:t>
            </a:r>
            <a:r>
              <a:rPr spc="5"/>
              <a:t> </a:t>
            </a:r>
            <a:r>
              <a:rPr i="1" spc="-10"/>
              <a:t>birds</a:t>
            </a:r>
            <a:r>
              <a:rPr spc="-10"/>
              <a:t>.</a:t>
            </a: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Common</a:t>
            </a:r>
            <a:r>
              <a:rPr spc="295"/>
              <a:t> </a:t>
            </a:r>
            <a:r>
              <a:t>bird</a:t>
            </a:r>
            <a:r>
              <a:rPr spc="300"/>
              <a:t> </a:t>
            </a:r>
            <a:r>
              <a:t>pollinators:</a:t>
            </a:r>
            <a:r>
              <a:rPr spc="300"/>
              <a:t> </a:t>
            </a:r>
            <a:r>
              <a:t>Sun</a:t>
            </a:r>
            <a:r>
              <a:rPr spc="295"/>
              <a:t> </a:t>
            </a:r>
            <a:r>
              <a:t>bird,</a:t>
            </a:r>
            <a:r>
              <a:rPr spc="290"/>
              <a:t> </a:t>
            </a:r>
            <a:r>
              <a:t>Humming</a:t>
            </a:r>
            <a:r>
              <a:rPr spc="300"/>
              <a:t> </a:t>
            </a:r>
            <a:r>
              <a:t>bird,</a:t>
            </a:r>
            <a:r>
              <a:rPr spc="305"/>
              <a:t> </a:t>
            </a:r>
            <a:r>
              <a:rPr spc="-10"/>
              <a:t>Crow,</a:t>
            </a:r>
          </a:p>
          <a:p>
            <a:pPr indent="354965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Bulbul,</a:t>
            </a:r>
            <a:r>
              <a:rPr spc="-25"/>
              <a:t> </a:t>
            </a:r>
            <a:r>
              <a:t>Parrot,</a:t>
            </a:r>
            <a:r>
              <a:rPr spc="-25"/>
              <a:t> </a:t>
            </a:r>
            <a:r>
              <a:t>Mynah,</a:t>
            </a:r>
            <a:r>
              <a:rPr spc="-5"/>
              <a:t> </a:t>
            </a:r>
            <a:r>
              <a:rPr spc="-20"/>
              <a:t>etc.</a:t>
            </a: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  <a:r>
              <a:rPr spc="100"/>
              <a:t> </a:t>
            </a:r>
            <a:r>
              <a:rPr i="1"/>
              <a:t>Bombax</a:t>
            </a:r>
            <a:r>
              <a:rPr i="1" spc="110"/>
              <a:t> </a:t>
            </a:r>
            <a:r>
              <a:t>(red</a:t>
            </a:r>
            <a:r>
              <a:rPr spc="110"/>
              <a:t> </a:t>
            </a:r>
            <a:r>
              <a:t>silk</a:t>
            </a:r>
            <a:r>
              <a:rPr spc="100"/>
              <a:t> </a:t>
            </a:r>
            <a:r>
              <a:t>cotton),</a:t>
            </a:r>
            <a:r>
              <a:rPr spc="110"/>
              <a:t> </a:t>
            </a:r>
            <a:r>
              <a:rPr i="1"/>
              <a:t>Erythrina</a:t>
            </a:r>
            <a:r>
              <a:rPr i="1" spc="100"/>
              <a:t> </a:t>
            </a:r>
            <a:r>
              <a:t>(Coral</a:t>
            </a:r>
            <a:r>
              <a:rPr spc="104"/>
              <a:t> </a:t>
            </a:r>
            <a:r>
              <a:rPr spc="-10"/>
              <a:t>tree),</a:t>
            </a:r>
          </a:p>
          <a:p>
            <a:pPr indent="354965"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Callistemon</a:t>
            </a:r>
            <a:r>
              <a:rPr spc="-30"/>
              <a:t> </a:t>
            </a:r>
            <a:r>
              <a:rPr i="0"/>
              <a:t>(Bottle</a:t>
            </a:r>
            <a:r>
              <a:rPr i="0" spc="-35"/>
              <a:t> </a:t>
            </a:r>
            <a:r>
              <a:rPr i="0"/>
              <a:t>brush),</a:t>
            </a:r>
            <a:r>
              <a:rPr i="0" spc="-15"/>
              <a:t> </a:t>
            </a:r>
            <a:r>
              <a:t>Bignonia,</a:t>
            </a:r>
            <a:r>
              <a:rPr spc="-65"/>
              <a:t> </a:t>
            </a:r>
            <a:r>
              <a:t>Agave</a:t>
            </a:r>
            <a:r>
              <a:rPr i="0"/>
              <a:t>,</a:t>
            </a:r>
            <a:r>
              <a:rPr i="0" spc="-25"/>
              <a:t> </a:t>
            </a:r>
            <a:r>
              <a:rPr i="0" spc="-20"/>
              <a:t>etc.</a:t>
            </a: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Flowers:</a:t>
            </a:r>
            <a:r>
              <a:rPr spc="40"/>
              <a:t> </a:t>
            </a:r>
            <a:r>
              <a:t>brightly</a:t>
            </a:r>
            <a:r>
              <a:rPr spc="35"/>
              <a:t> </a:t>
            </a:r>
            <a:r>
              <a:t>coloured;</a:t>
            </a:r>
            <a:r>
              <a:rPr spc="35"/>
              <a:t> </a:t>
            </a:r>
            <a:r>
              <a:t>plenty</a:t>
            </a:r>
            <a:r>
              <a:rPr spc="35"/>
              <a:t> </a:t>
            </a:r>
            <a:r>
              <a:t>of</a:t>
            </a:r>
            <a:r>
              <a:rPr spc="30"/>
              <a:t> </a:t>
            </a:r>
            <a:r>
              <a:t>nectar;</a:t>
            </a:r>
            <a:r>
              <a:rPr spc="35"/>
              <a:t> </a:t>
            </a:r>
            <a:r>
              <a:t>large</a:t>
            </a:r>
            <a:r>
              <a:rPr spc="40"/>
              <a:t> </a:t>
            </a:r>
            <a:r>
              <a:rPr spc="-10"/>
              <a:t>quantities</a:t>
            </a:r>
          </a:p>
          <a:p>
            <a:pPr indent="354965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of</a:t>
            </a:r>
            <a:r>
              <a:rPr spc="-30"/>
              <a:t> </a:t>
            </a:r>
            <a:r>
              <a:rPr spc="-10"/>
              <a:t>pollen.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54965" marR="6985" indent="-342900">
              <a:buSzPct val="100000"/>
              <a:buFont typeface="Arial"/>
              <a:buChar char="•"/>
              <a:tabLst>
                <a:tab pos="342900" algn="l"/>
                <a:tab pos="355600" algn="l"/>
                <a:tab pos="1714500" algn="l"/>
                <a:tab pos="2336800" algn="l"/>
                <a:tab pos="3644900" algn="l"/>
                <a:tab pos="4445000" algn="l"/>
                <a:tab pos="5664200" algn="l"/>
                <a:tab pos="6337300" algn="l"/>
                <a:tab pos="68326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Humming</a:t>
            </a:r>
            <a:r>
              <a:rPr spc="0"/>
              <a:t>	</a:t>
            </a:r>
            <a:r>
              <a:rPr spc="-20"/>
              <a:t>bird</a:t>
            </a:r>
            <a:r>
              <a:rPr spc="0"/>
              <a:t>	</a:t>
            </a:r>
            <a:r>
              <a:t>pollinates</a:t>
            </a:r>
            <a:r>
              <a:rPr spc="0"/>
              <a:t>	</a:t>
            </a:r>
            <a:r>
              <a:t>while</a:t>
            </a:r>
            <a:r>
              <a:rPr spc="0"/>
              <a:t>	</a:t>
            </a:r>
            <a:r>
              <a:t>hovering</a:t>
            </a:r>
            <a:r>
              <a:rPr spc="0"/>
              <a:t>	</a:t>
            </a:r>
            <a:r>
              <a:rPr spc="-20"/>
              <a:t>over</a:t>
            </a:r>
            <a:r>
              <a:rPr spc="0"/>
              <a:t>	</a:t>
            </a:r>
            <a:r>
              <a:rPr spc="-25"/>
              <a:t>the</a:t>
            </a:r>
            <a:r>
              <a:rPr spc="0"/>
              <a:t>	</a:t>
            </a:r>
            <a:r>
              <a:t>flowers </a:t>
            </a:r>
            <a:r>
              <a:rPr spc="0"/>
              <a:t>and</a:t>
            </a:r>
            <a:r>
              <a:rPr spc="-5"/>
              <a:t> </a:t>
            </a:r>
            <a:r>
              <a:rPr spc="0"/>
              <a:t>sucking</a:t>
            </a:r>
            <a:r>
              <a:rPr spc="-20"/>
              <a:t> </a:t>
            </a:r>
            <a:r>
              <a:t>nectar.</a:t>
            </a:r>
          </a:p>
          <a:p>
            <a:pPr marL="354965" marR="5080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195"/>
              <a:t> </a:t>
            </a:r>
            <a:r>
              <a:t>bird</a:t>
            </a:r>
            <a:r>
              <a:rPr spc="204"/>
              <a:t> </a:t>
            </a:r>
            <a:r>
              <a:t>can</a:t>
            </a:r>
            <a:r>
              <a:rPr spc="190"/>
              <a:t> </a:t>
            </a:r>
            <a:r>
              <a:t>derive</a:t>
            </a:r>
            <a:r>
              <a:rPr spc="200"/>
              <a:t> </a:t>
            </a:r>
            <a:r>
              <a:t>about</a:t>
            </a:r>
            <a:r>
              <a:rPr spc="204"/>
              <a:t> </a:t>
            </a:r>
            <a:r>
              <a:t>half</a:t>
            </a:r>
            <a:r>
              <a:rPr spc="195"/>
              <a:t> </a:t>
            </a:r>
            <a:r>
              <a:t>of</a:t>
            </a:r>
            <a:r>
              <a:rPr spc="190"/>
              <a:t> </a:t>
            </a:r>
            <a:r>
              <a:t>its</a:t>
            </a:r>
            <a:r>
              <a:rPr spc="190"/>
              <a:t> </a:t>
            </a:r>
            <a:r>
              <a:t>body</a:t>
            </a:r>
            <a:r>
              <a:rPr spc="195"/>
              <a:t> </a:t>
            </a:r>
            <a:r>
              <a:t>weight</a:t>
            </a:r>
            <a:r>
              <a:rPr spc="204"/>
              <a:t> </a:t>
            </a:r>
            <a:r>
              <a:t>of</a:t>
            </a:r>
            <a:r>
              <a:rPr spc="190"/>
              <a:t> </a:t>
            </a:r>
            <a:r>
              <a:rPr spc="-10"/>
              <a:t>nectar </a:t>
            </a:r>
            <a:r>
              <a:t>in</a:t>
            </a:r>
            <a:r>
              <a:rPr spc="-15"/>
              <a:t> </a:t>
            </a:r>
            <a:r>
              <a:t>a</a:t>
            </a:r>
            <a:r>
              <a:rPr spc="5"/>
              <a:t> </a:t>
            </a:r>
            <a:r>
              <a:t>single</a:t>
            </a:r>
            <a:r>
              <a:rPr spc="-10"/>
              <a:t> </a:t>
            </a:r>
            <a:r>
              <a:rPr spc="-20"/>
              <a:t>day.</a:t>
            </a:r>
          </a:p>
          <a:p>
            <a:pPr marL="354965" marR="5714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270"/>
              <a:t> </a:t>
            </a:r>
            <a:r>
              <a:t>nectar</a:t>
            </a:r>
            <a:r>
              <a:rPr spc="270"/>
              <a:t> </a:t>
            </a:r>
            <a:r>
              <a:t>is</a:t>
            </a:r>
            <a:r>
              <a:rPr spc="275"/>
              <a:t> </a:t>
            </a:r>
            <a:r>
              <a:t>chiefly</a:t>
            </a:r>
            <a:r>
              <a:rPr spc="275"/>
              <a:t> </a:t>
            </a:r>
            <a:r>
              <a:t>made</a:t>
            </a:r>
            <a:r>
              <a:rPr spc="280"/>
              <a:t> </a:t>
            </a:r>
            <a:r>
              <a:t>of</a:t>
            </a:r>
            <a:r>
              <a:rPr spc="265"/>
              <a:t> </a:t>
            </a:r>
            <a:r>
              <a:t>sugars</a:t>
            </a:r>
            <a:r>
              <a:rPr spc="275"/>
              <a:t> </a:t>
            </a:r>
            <a:r>
              <a:t>and</a:t>
            </a:r>
            <a:r>
              <a:rPr spc="275"/>
              <a:t> </a:t>
            </a:r>
            <a:r>
              <a:t>provides</a:t>
            </a:r>
            <a:r>
              <a:rPr spc="275"/>
              <a:t> </a:t>
            </a:r>
            <a:r>
              <a:t>a</a:t>
            </a:r>
            <a:r>
              <a:rPr spc="275"/>
              <a:t> </a:t>
            </a:r>
            <a:r>
              <a:rPr spc="-10"/>
              <a:t>sweet </a:t>
            </a:r>
            <a:r>
              <a:t>drink</a:t>
            </a:r>
            <a:r>
              <a:rPr spc="-10"/>
              <a:t> </a:t>
            </a:r>
            <a:r>
              <a:t>to</a:t>
            </a:r>
            <a:r>
              <a:rPr spc="-15"/>
              <a:t> </a:t>
            </a:r>
            <a:r>
              <a:t>the</a:t>
            </a:r>
            <a:r>
              <a:rPr spc="-5"/>
              <a:t> </a:t>
            </a:r>
            <a:r>
              <a:rPr spc="-10"/>
              <a:t>bird.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ornithophily</a:t>
            </a:r>
          </a:p>
        </p:txBody>
      </p:sp>
      <p:sp>
        <p:nvSpPr>
          <p:cNvPr id="276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Cross pollination performed through birds.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Pollinating birds generally have long beaks,Iarger than the length of corolla tube.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E.g.. Sun bird &amp; Humming bird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Flowers are large sized.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Brightly coloured.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Odor is generally absent.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Floral parts are strong &amp; leathery.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Flower secretes a lot of nectar.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1"/>
          <p:cNvSpPr txBox="1"/>
          <p:nvPr>
            <p:ph type="title"/>
          </p:nvPr>
        </p:nvSpPr>
        <p:spPr>
          <a:xfrm>
            <a:off x="4495800" y="1295400"/>
            <a:ext cx="3505200" cy="12954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SUN BIRD ON </a:t>
            </a:r>
            <a:r>
              <a:rPr cap="none" i="1"/>
              <a:t>Bombax</a:t>
            </a:r>
          </a:p>
        </p:txBody>
      </p:sp>
      <p:sp>
        <p:nvSpPr>
          <p:cNvPr id="279" name="Content Placeholder 2"/>
          <p:cNvSpPr txBox="1"/>
          <p:nvPr>
            <p:ph type="body" sz="half" idx="1"/>
          </p:nvPr>
        </p:nvSpPr>
        <p:spPr>
          <a:xfrm>
            <a:off x="304800" y="685799"/>
            <a:ext cx="2667000" cy="5769938"/>
          </a:xfrm>
          <a:prstGeom prst="rect">
            <a:avLst/>
          </a:prstGeom>
        </p:spPr>
        <p:txBody>
          <a:bodyPr/>
          <a:lstStyle/>
          <a:p>
            <a:pPr/>
            <a:r>
              <a:t>E.g. </a:t>
            </a:r>
            <a:r>
              <a:rPr i="1"/>
              <a:t>Butea monosperma, Agave, Bombax</a:t>
            </a:r>
            <a:endParaRPr i="1"/>
          </a:p>
          <a:p>
            <a:pPr>
              <a:defRPr i="1"/>
            </a:pPr>
          </a:p>
          <a:p>
            <a:pPr>
              <a:defRPr i="1"/>
            </a:pPr>
          </a:p>
          <a:p>
            <a:pPr>
              <a:buSzTx/>
              <a:buFont typeface="Wingdings 2"/>
              <a:buNone/>
              <a:defRPr i="1">
                <a:solidFill>
                  <a:srgbClr val="FF0000"/>
                </a:solidFill>
              </a:defRPr>
            </a:pPr>
            <a:r>
              <a:t>    </a:t>
            </a:r>
          </a:p>
        </p:txBody>
      </p:sp>
      <p:pic>
        <p:nvPicPr>
          <p:cNvPr id="280" name="Picture 2" descr="Picture 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667000"/>
            <a:ext cx="4614985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Humming bird on </a:t>
            </a:r>
            <a:r>
              <a:rPr cap="none"/>
              <a:t>Agave</a:t>
            </a:r>
          </a:p>
        </p:txBody>
      </p:sp>
      <p:sp>
        <p:nvSpPr>
          <p:cNvPr id="283" name="Content Placeholder 2"/>
          <p:cNvSpPr txBox="1"/>
          <p:nvPr>
            <p:ph type="body" sz="quarter" idx="1"/>
          </p:nvPr>
        </p:nvSpPr>
        <p:spPr>
          <a:xfrm>
            <a:off x="8229600" y="4495799"/>
            <a:ext cx="457200" cy="1630365"/>
          </a:xfrm>
          <a:prstGeom prst="rect">
            <a:avLst/>
          </a:prstGeom>
        </p:spPr>
        <p:txBody>
          <a:bodyPr/>
          <a:lstStyle/>
          <a:p>
            <a:pPr marL="139903" indent="-139903" defTabSz="466344">
              <a:spcBef>
                <a:spcPts val="300"/>
              </a:spcBef>
              <a:defRPr sz="1326"/>
            </a:pPr>
          </a:p>
        </p:txBody>
      </p:sp>
      <p:pic>
        <p:nvPicPr>
          <p:cNvPr id="28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752600"/>
            <a:ext cx="36576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20" descr="Picture 20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2400" y="1752600"/>
            <a:ext cx="39624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304799"/>
            <a:ext cx="5229225" cy="501967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object 3"/>
          <p:cNvSpPr txBox="1"/>
          <p:nvPr/>
        </p:nvSpPr>
        <p:spPr>
          <a:xfrm>
            <a:off x="3049651" y="5592469"/>
            <a:ext cx="3575685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Bignonia</a:t>
            </a:r>
            <a:r>
              <a:rPr spc="-30"/>
              <a:t> </a:t>
            </a:r>
            <a:r>
              <a:rPr b="0" i="0"/>
              <a:t>(Image</a:t>
            </a:r>
            <a:r>
              <a:rPr b="0" i="0" spc="-10"/>
              <a:t> </a:t>
            </a:r>
            <a:r>
              <a:rPr b="0" i="0"/>
              <a:t>courtesy:</a:t>
            </a:r>
            <a:r>
              <a:rPr b="0" i="0" spc="-85"/>
              <a:t> </a:t>
            </a:r>
            <a:r>
              <a:rPr b="0" i="0" spc="-10"/>
              <a:t>Wikipedia)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838200"/>
            <a:ext cx="6553200" cy="419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bject 3"/>
          <p:cNvSpPr txBox="1"/>
          <p:nvPr/>
        </p:nvSpPr>
        <p:spPr>
          <a:xfrm>
            <a:off x="2364994" y="5371794"/>
            <a:ext cx="589724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Different</a:t>
            </a:r>
            <a:r>
              <a:rPr spc="-50"/>
              <a:t> </a:t>
            </a:r>
            <a:r>
              <a:t>forms</a:t>
            </a:r>
            <a:r>
              <a:rPr spc="-25"/>
              <a:t> </a:t>
            </a:r>
            <a:r>
              <a:t>of</a:t>
            </a:r>
            <a:r>
              <a:rPr spc="-25"/>
              <a:t> </a:t>
            </a:r>
            <a:r>
              <a:t>self</a:t>
            </a:r>
            <a:r>
              <a:rPr spc="-25"/>
              <a:t> </a:t>
            </a:r>
            <a:r>
              <a:t>pollination:</a:t>
            </a:r>
            <a:r>
              <a:rPr spc="-125"/>
              <a:t> </a:t>
            </a:r>
            <a:r>
              <a:t>Autogamy</a:t>
            </a:r>
            <a:r>
              <a:rPr spc="-25"/>
              <a:t> </a:t>
            </a:r>
            <a:r>
              <a:t>and</a:t>
            </a:r>
            <a:r>
              <a:rPr spc="-5"/>
              <a:t> </a:t>
            </a:r>
            <a:r>
              <a:rPr spc="-10"/>
              <a:t>Geitonogamy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bject 2"/>
          <p:cNvSpPr txBox="1"/>
          <p:nvPr>
            <p:ph type="title"/>
          </p:nvPr>
        </p:nvSpPr>
        <p:spPr>
          <a:xfrm>
            <a:off x="1145844" y="383792"/>
            <a:ext cx="2966721" cy="452121"/>
          </a:xfrm>
          <a:prstGeom prst="rect">
            <a:avLst/>
          </a:prstGeom>
        </p:spPr>
        <p:txBody>
          <a:bodyPr/>
          <a:lstStyle/>
          <a:p>
            <a:pPr indent="12700">
              <a:defRPr>
                <a:ln>
                  <a:noFill/>
                </a:ln>
              </a:defRPr>
            </a:pPr>
            <a:r>
              <a:t>(c)</a:t>
            </a:r>
            <a:r>
              <a:rPr spc="-100"/>
              <a:t> Chiropterophily</a:t>
            </a:r>
          </a:p>
        </p:txBody>
      </p:sp>
      <p:sp>
        <p:nvSpPr>
          <p:cNvPr id="291" name="object 3"/>
          <p:cNvSpPr txBox="1"/>
          <p:nvPr/>
        </p:nvSpPr>
        <p:spPr>
          <a:xfrm>
            <a:off x="1145844" y="1114677"/>
            <a:ext cx="7767319" cy="4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5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Pollination</a:t>
            </a:r>
            <a:r>
              <a:rPr spc="-45"/>
              <a:t> </a:t>
            </a:r>
            <a:r>
              <a:t>performed</a:t>
            </a:r>
            <a:r>
              <a:rPr spc="-5"/>
              <a:t> </a:t>
            </a:r>
            <a:r>
              <a:t>by</a:t>
            </a:r>
            <a:r>
              <a:rPr spc="-10"/>
              <a:t> </a:t>
            </a:r>
            <a:r>
              <a:rPr i="1" spc="-10"/>
              <a:t>bats</a:t>
            </a:r>
            <a:r>
              <a:rPr spc="-10"/>
              <a:t>.</a:t>
            </a:r>
          </a:p>
          <a:p>
            <a:pPr marL="354965" indent="-342900">
              <a:spcBef>
                <a:spcPts val="14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Flowers:</a:t>
            </a:r>
            <a:r>
              <a:rPr spc="-25"/>
              <a:t> </a:t>
            </a:r>
            <a:r>
              <a:t>large,</a:t>
            </a:r>
            <a:r>
              <a:rPr spc="-40"/>
              <a:t> </a:t>
            </a:r>
            <a:r>
              <a:t>dull-coloured,</a:t>
            </a:r>
            <a:r>
              <a:rPr spc="-60"/>
              <a:t> </a:t>
            </a:r>
            <a:r>
              <a:t>have</a:t>
            </a:r>
            <a:r>
              <a:rPr spc="-30"/>
              <a:t> </a:t>
            </a:r>
            <a:r>
              <a:t>a</a:t>
            </a:r>
            <a:r>
              <a:rPr spc="-15"/>
              <a:t> </a:t>
            </a:r>
            <a:r>
              <a:t>strong</a:t>
            </a:r>
            <a:r>
              <a:rPr spc="-30"/>
              <a:t> </a:t>
            </a:r>
            <a:r>
              <a:rPr spc="-10"/>
              <a:t>scent.</a:t>
            </a:r>
          </a:p>
          <a:p>
            <a:pPr marL="354965" indent="-342900">
              <a:spcBef>
                <a:spcPts val="14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Chiropterophilous</a:t>
            </a:r>
            <a:r>
              <a:rPr spc="-45"/>
              <a:t> </a:t>
            </a:r>
            <a:r>
              <a:t>flowers</a:t>
            </a:r>
            <a:r>
              <a:rPr spc="-5"/>
              <a:t> </a:t>
            </a:r>
            <a:r>
              <a:t>produce</a:t>
            </a:r>
            <a:r>
              <a:rPr spc="-20"/>
              <a:t> </a:t>
            </a:r>
            <a:r>
              <a:t>abundant</a:t>
            </a:r>
            <a:r>
              <a:rPr spc="-25"/>
              <a:t> </a:t>
            </a:r>
            <a:r>
              <a:t>pollen</a:t>
            </a:r>
            <a:r>
              <a:rPr spc="-20"/>
              <a:t> </a:t>
            </a:r>
            <a:r>
              <a:rPr spc="-10"/>
              <a:t>grains.</a:t>
            </a:r>
          </a:p>
          <a:p>
            <a:pPr marL="354965" marR="5080" indent="-342900">
              <a:spcBef>
                <a:spcPts val="14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</a:t>
            </a:r>
            <a:r>
              <a:rPr spc="-65"/>
              <a:t> </a:t>
            </a:r>
            <a:r>
              <a:t>secrete</a:t>
            </a:r>
            <a:r>
              <a:rPr spc="-70"/>
              <a:t> </a:t>
            </a:r>
            <a:r>
              <a:t>more</a:t>
            </a:r>
            <a:r>
              <a:rPr spc="-75"/>
              <a:t> </a:t>
            </a:r>
            <a:r>
              <a:t>nectar</a:t>
            </a:r>
            <a:r>
              <a:rPr spc="-70"/>
              <a:t> </a:t>
            </a:r>
            <a:r>
              <a:t>than</a:t>
            </a:r>
            <a:r>
              <a:rPr spc="-80"/>
              <a:t> </a:t>
            </a:r>
            <a:r>
              <a:t>ornithophilous</a:t>
            </a:r>
            <a:r>
              <a:rPr spc="-60"/>
              <a:t> </a:t>
            </a:r>
            <a:r>
              <a:t>flowers</a:t>
            </a:r>
            <a:r>
              <a:rPr spc="-60"/>
              <a:t> </a:t>
            </a:r>
            <a:r>
              <a:rPr spc="-25"/>
              <a:t>and </a:t>
            </a:r>
            <a:r>
              <a:t>open</a:t>
            </a:r>
            <a:r>
              <a:rPr spc="-5"/>
              <a:t> </a:t>
            </a:r>
            <a:r>
              <a:t>at</a:t>
            </a:r>
            <a:r>
              <a:rPr spc="-25"/>
              <a:t> </a:t>
            </a:r>
            <a:r>
              <a:t>night emit</a:t>
            </a:r>
            <a:r>
              <a:rPr spc="-10"/>
              <a:t> </a:t>
            </a:r>
            <a:r>
              <a:t>a</a:t>
            </a:r>
            <a:r>
              <a:rPr spc="-15"/>
              <a:t> </a:t>
            </a:r>
            <a:r>
              <a:t>good </a:t>
            </a:r>
            <a:r>
              <a:rPr spc="-10"/>
              <a:t>fragrance.</a:t>
            </a:r>
          </a:p>
          <a:p>
            <a:pPr>
              <a:buSzPct val="100000"/>
              <a:buFont typeface="Arial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lvl="1" marL="754380" indent="-343534">
              <a:spcBef>
                <a:spcPts val="500"/>
              </a:spcBef>
              <a:buSzPct val="100000"/>
              <a:buChar char="➢"/>
              <a:tabLst>
                <a:tab pos="7493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Kigelia</a:t>
            </a:r>
            <a:r>
              <a:rPr spc="-45"/>
              <a:t> </a:t>
            </a:r>
            <a:r>
              <a:t>pinnata</a:t>
            </a:r>
            <a:r>
              <a:rPr spc="-25"/>
              <a:t> </a:t>
            </a:r>
            <a:r>
              <a:rPr i="0"/>
              <a:t>(Sausage</a:t>
            </a:r>
            <a:r>
              <a:rPr i="0" spc="-20"/>
              <a:t> </a:t>
            </a:r>
            <a:r>
              <a:rPr i="0" spc="-10"/>
              <a:t>tree)</a:t>
            </a:r>
          </a:p>
          <a:p>
            <a:pPr lvl="1" marL="754380" indent="-343534">
              <a:buSzPct val="100000"/>
              <a:buChar char="➢"/>
              <a:tabLst>
                <a:tab pos="7493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Adansonia</a:t>
            </a:r>
            <a:r>
              <a:rPr spc="-5"/>
              <a:t> </a:t>
            </a:r>
            <a:r>
              <a:rPr i="0"/>
              <a:t>(Baobab</a:t>
            </a:r>
            <a:r>
              <a:rPr i="0" spc="-5"/>
              <a:t> </a:t>
            </a:r>
            <a:r>
              <a:rPr i="0" spc="-10"/>
              <a:t>tree)</a:t>
            </a:r>
          </a:p>
          <a:p>
            <a:pPr lvl="1" marL="754380" indent="-343534">
              <a:buSzPct val="100000"/>
              <a:buChar char="➢"/>
              <a:tabLst>
                <a:tab pos="7493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Bauhinia</a:t>
            </a:r>
            <a:r>
              <a:rPr spc="-30"/>
              <a:t> </a:t>
            </a:r>
            <a:r>
              <a:rPr spc="-10"/>
              <a:t>megalandra</a:t>
            </a:r>
          </a:p>
          <a:p>
            <a:pPr lvl="1" marL="754380" indent="-343534">
              <a:buSzPct val="100000"/>
              <a:buChar char="➢"/>
              <a:tabLst>
                <a:tab pos="7493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Anthocephalus</a:t>
            </a:r>
            <a:r>
              <a:rPr spc="-40"/>
              <a:t> </a:t>
            </a:r>
            <a:r>
              <a:rPr i="0"/>
              <a:t>(Kadamb</a:t>
            </a:r>
            <a:r>
              <a:rPr i="0" spc="-20"/>
              <a:t> </a:t>
            </a:r>
            <a:r>
              <a:rPr i="0" spc="-10"/>
              <a:t>tree)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1"/>
          <p:cNvSpPr txBox="1"/>
          <p:nvPr>
            <p:ph type="title"/>
          </p:nvPr>
        </p:nvSpPr>
        <p:spPr>
          <a:xfrm>
            <a:off x="457200" y="0"/>
            <a:ext cx="4572000" cy="1143000"/>
          </a:xfrm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000000"/>
                </a:solidFill>
              </a:defRPr>
            </a:pPr>
            <a:r>
              <a:t>Cheiropterophily</a:t>
            </a:r>
            <a:br/>
          </a:p>
        </p:txBody>
      </p:sp>
      <p:sp>
        <p:nvSpPr>
          <p:cNvPr id="294" name="Content Placeholder 2"/>
          <p:cNvSpPr txBox="1"/>
          <p:nvPr>
            <p:ph type="body" sz="half" idx="1"/>
          </p:nvPr>
        </p:nvSpPr>
        <p:spPr>
          <a:xfrm>
            <a:off x="457200" y="762000"/>
            <a:ext cx="6781800" cy="2362200"/>
          </a:xfrm>
          <a:prstGeom prst="rect">
            <a:avLst/>
          </a:prstGeom>
        </p:spPr>
        <p:txBody>
          <a:bodyPr/>
          <a:lstStyle/>
          <a:p>
            <a:pPr/>
            <a:r>
              <a:t>Cross pollination performed through bats.</a:t>
            </a:r>
          </a:p>
          <a:p>
            <a:pPr/>
            <a:r>
              <a:t>Bats perform pollination during night</a:t>
            </a:r>
          </a:p>
          <a:p>
            <a:pPr/>
            <a:r>
              <a:t>They visit the flower for nectar</a:t>
            </a:r>
          </a:p>
          <a:p>
            <a:pPr/>
            <a:r>
              <a:t>Eg</a:t>
            </a:r>
            <a:r>
              <a:rPr i="1"/>
              <a:t>. Kigelia pinnata, Anthocephalus, Adansonia</a:t>
            </a:r>
          </a:p>
        </p:txBody>
      </p:sp>
      <p:pic>
        <p:nvPicPr>
          <p:cNvPr id="2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048000"/>
            <a:ext cx="39624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Down Arrow 8"/>
          <p:cNvSpPr/>
          <p:nvPr/>
        </p:nvSpPr>
        <p:spPr>
          <a:xfrm>
            <a:off x="4953000" y="2667000"/>
            <a:ext cx="4572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980"/>
                </a:moveTo>
                <a:lnTo>
                  <a:pt x="5400" y="199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980"/>
                </a:lnTo>
                <a:lnTo>
                  <a:pt x="21600" y="1998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40000">
            <a:solidFill>
              <a:srgbClr val="53775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cap="none" i="1" sz="3400">
                <a:solidFill>
                  <a:srgbClr val="000000"/>
                </a:solidFill>
              </a:defRPr>
            </a:pPr>
            <a:r>
              <a:t>Kigelia pinnata</a:t>
            </a:r>
            <a:r>
              <a:rPr cap="all"/>
              <a:t>              </a:t>
            </a:r>
            <a:r>
              <a:t>Adansonia</a:t>
            </a:r>
          </a:p>
        </p:txBody>
      </p:sp>
      <p:pic>
        <p:nvPicPr>
          <p:cNvPr id="299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00200"/>
            <a:ext cx="41910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1600200"/>
            <a:ext cx="35052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438784"/>
            <a:ext cx="4799077" cy="501497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object 3"/>
          <p:cNvSpPr txBox="1"/>
          <p:nvPr/>
        </p:nvSpPr>
        <p:spPr>
          <a:xfrm>
            <a:off x="3152394" y="5592469"/>
            <a:ext cx="337121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Kigelia</a:t>
            </a:r>
            <a:r>
              <a:rPr spc="-15"/>
              <a:t> </a:t>
            </a:r>
            <a:r>
              <a:rPr b="0" i="0"/>
              <a:t>(Image</a:t>
            </a:r>
            <a:r>
              <a:rPr b="0" i="0" spc="15"/>
              <a:t> </a:t>
            </a:r>
            <a:r>
              <a:rPr b="0" i="0"/>
              <a:t>courtesy:</a:t>
            </a:r>
            <a:r>
              <a:rPr b="0" i="0" spc="-69"/>
              <a:t> </a:t>
            </a:r>
            <a:r>
              <a:rPr b="0" i="0" spc="-10"/>
              <a:t>Wikipedia)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685800"/>
            <a:ext cx="5638800" cy="474345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object 3"/>
          <p:cNvSpPr txBox="1"/>
          <p:nvPr/>
        </p:nvSpPr>
        <p:spPr>
          <a:xfrm>
            <a:off x="2981705" y="5592469"/>
            <a:ext cx="371411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Adansonia</a:t>
            </a:r>
            <a:r>
              <a:rPr spc="-25"/>
              <a:t> </a:t>
            </a:r>
            <a:r>
              <a:rPr b="0" i="0"/>
              <a:t>(Image</a:t>
            </a:r>
            <a:r>
              <a:rPr b="0" i="0" spc="-20"/>
              <a:t> </a:t>
            </a:r>
            <a:r>
              <a:rPr b="0" i="0"/>
              <a:t>courtesy:</a:t>
            </a:r>
            <a:r>
              <a:rPr b="0" i="0" spc="-95"/>
              <a:t> </a:t>
            </a:r>
            <a:r>
              <a:rPr b="0" i="0" spc="-10"/>
              <a:t>Wikipedia)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1"/>
          <p:cNvSpPr txBox="1"/>
          <p:nvPr>
            <p:ph type="title"/>
          </p:nvPr>
        </p:nvSpPr>
        <p:spPr>
          <a:xfrm>
            <a:off x="457200" y="0"/>
            <a:ext cx="7239000" cy="6096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ENTOMOPHILOUS SPECIALIZATION</a:t>
            </a:r>
          </a:p>
        </p:txBody>
      </p:sp>
      <p:sp>
        <p:nvSpPr>
          <p:cNvPr id="309" name="Content Placeholder 2"/>
          <p:cNvSpPr txBox="1"/>
          <p:nvPr>
            <p:ph type="body" idx="1"/>
          </p:nvPr>
        </p:nvSpPr>
        <p:spPr>
          <a:xfrm>
            <a:off x="0" y="914400"/>
            <a:ext cx="4724400" cy="5334000"/>
          </a:xfrm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7030A0"/>
                </a:solidFill>
              </a:defRPr>
            </a:pPr>
            <a:r>
              <a:t>Calotropis</a:t>
            </a:r>
            <a:r>
              <a:rPr i="0">
                <a:solidFill>
                  <a:srgbClr val="000000"/>
                </a:solidFill>
              </a:rPr>
              <a:t>: In </a:t>
            </a:r>
            <a:r>
              <a:rPr>
                <a:solidFill>
                  <a:srgbClr val="000000"/>
                </a:solidFill>
              </a:rPr>
              <a:t>Calotropis</a:t>
            </a:r>
            <a:r>
              <a:rPr i="0">
                <a:solidFill>
                  <a:srgbClr val="000000"/>
                </a:solidFill>
              </a:rPr>
              <a:t>, pollen grains occur in sacs called pollinia.Two adjacent pollinia are attached to a common sticky corpusculum to form a translator.These translator can be lifted by insects only.</a:t>
            </a:r>
          </a:p>
        </p:txBody>
      </p:sp>
      <p:pic>
        <p:nvPicPr>
          <p:cNvPr id="31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3352800"/>
            <a:ext cx="41910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609600"/>
            <a:ext cx="4114800" cy="2632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1"/>
          <p:cNvSpPr txBox="1"/>
          <p:nvPr>
            <p:ph type="title"/>
          </p:nvPr>
        </p:nvSpPr>
        <p:spPr>
          <a:xfrm>
            <a:off x="381000" y="0"/>
            <a:ext cx="8382000" cy="45719"/>
          </a:xfrm>
          <a:prstGeom prst="rect">
            <a:avLst/>
          </a:prstGeom>
        </p:spPr>
        <p:txBody>
          <a:bodyPr/>
          <a:lstStyle/>
          <a:p>
            <a:pPr defTabSz="365760">
              <a:defRPr sz="1360"/>
            </a:pPr>
          </a:p>
        </p:txBody>
      </p:sp>
      <p:sp>
        <p:nvSpPr>
          <p:cNvPr id="314" name="Content Placeholder 2"/>
          <p:cNvSpPr txBox="1"/>
          <p:nvPr>
            <p:ph type="body" idx="1"/>
          </p:nvPr>
        </p:nvSpPr>
        <p:spPr>
          <a:xfrm>
            <a:off x="0" y="228599"/>
            <a:ext cx="4648200" cy="6227138"/>
          </a:xfrm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7030A0"/>
                </a:solidFill>
              </a:defRPr>
            </a:pPr>
            <a:r>
              <a:t>Salvia</a:t>
            </a:r>
            <a:r>
              <a:rPr i="0">
                <a:solidFill>
                  <a:srgbClr val="000000"/>
                </a:solidFill>
              </a:rPr>
              <a:t>: It has a lever mechanism for pollination by insects. Flower is protandrous with 2 functionl stamens. Corolla is bilipped.The lower lip act as a platform for visiting insects. Upper lip encloses essential organs. Each stamen bears long connective with fertile anther lobe at one end and flat sterile anther lobe at </a:t>
            </a:r>
          </a:p>
        </p:txBody>
      </p:sp>
      <p:pic>
        <p:nvPicPr>
          <p:cNvPr id="3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9029" y="228600"/>
            <a:ext cx="4324971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1"/>
          <p:cNvSpPr txBox="1"/>
          <p:nvPr>
            <p:ph type="title"/>
          </p:nvPr>
        </p:nvSpPr>
        <p:spPr>
          <a:xfrm>
            <a:off x="457200" y="320040"/>
            <a:ext cx="7239000" cy="289560"/>
          </a:xfrm>
          <a:prstGeom prst="rect">
            <a:avLst/>
          </a:prstGeom>
        </p:spPr>
        <p:txBody>
          <a:bodyPr/>
          <a:lstStyle/>
          <a:p>
            <a:pPr defTabSz="539495">
              <a:defRPr sz="2006"/>
            </a:pPr>
          </a:p>
        </p:txBody>
      </p:sp>
      <p:sp>
        <p:nvSpPr>
          <p:cNvPr id="318" name="Content Placeholder 2"/>
          <p:cNvSpPr txBox="1"/>
          <p:nvPr>
            <p:ph type="body" idx="1"/>
          </p:nvPr>
        </p:nvSpPr>
        <p:spPr>
          <a:xfrm>
            <a:off x="457200" y="838199"/>
            <a:ext cx="7239000" cy="5617538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   Other end.</a:t>
            </a:r>
          </a:p>
          <a:p>
            <a:pPr/>
            <a:r>
              <a:t>Flower possess nectar at the base of the ovary.</a:t>
            </a:r>
          </a:p>
          <a:p>
            <a:pPr/>
            <a:r>
              <a:t>When an insect visits young flower, the plate like sterile anther lobe is pushed inwardly while the fertile anther lobe strikes the back of insect to throw pollen there.</a:t>
            </a:r>
          </a:p>
          <a:p>
            <a:pPr/>
            <a:r>
              <a:t>In old flowers the stamens wither. The style elongates &amp; bend the mature stigma to pick pollen grains from the back of the insect.</a:t>
            </a:r>
          </a:p>
          <a:p>
            <a:pPr>
              <a:buSzTx/>
              <a:buFont typeface="Wingdings 2"/>
              <a:buNone/>
              <a:defRPr>
                <a:solidFill>
                  <a:srgbClr val="FF0000"/>
                </a:solidFill>
              </a:defRPr>
            </a:pPr>
            <a:r>
              <a:t>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object 2"/>
          <p:cNvSpPr txBox="1"/>
          <p:nvPr>
            <p:ph type="title"/>
          </p:nvPr>
        </p:nvSpPr>
        <p:spPr>
          <a:xfrm>
            <a:off x="3470275" y="25984"/>
            <a:ext cx="3116581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u="sng">
                <a:ln>
                  <a:noFill/>
                </a:ln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defRPr>
            </a:pPr>
            <a:r>
              <a:t>Abiotic</a:t>
            </a:r>
            <a:r>
              <a:rPr spc="-200"/>
              <a:t> </a:t>
            </a:r>
            <a:r>
              <a:rPr spc="-100"/>
              <a:t>agents</a:t>
            </a:r>
          </a:p>
        </p:txBody>
      </p:sp>
      <p:sp>
        <p:nvSpPr>
          <p:cNvPr id="321" name="object 3"/>
          <p:cNvSpPr txBox="1"/>
          <p:nvPr/>
        </p:nvSpPr>
        <p:spPr>
          <a:xfrm>
            <a:off x="1145844" y="789679"/>
            <a:ext cx="4915535" cy="5625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69265" indent="-457200">
              <a:spcBef>
                <a:spcPts val="1800"/>
              </a:spcBef>
              <a:buSzPct val="100000"/>
              <a:buAutoNum type="alphaLcParenBoth" startAt="1"/>
              <a:tabLst>
                <a:tab pos="469900" algn="l"/>
              </a:tabLst>
              <a:defRPr b="1" spc="-10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Anemophily</a:t>
            </a:r>
          </a:p>
          <a:p>
            <a:pPr lvl="1" marL="354965" indent="-342900">
              <a:spcBef>
                <a:spcPts val="15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Pollinated</a:t>
            </a:r>
            <a:r>
              <a:rPr spc="-45"/>
              <a:t> </a:t>
            </a:r>
            <a:r>
              <a:t>by</a:t>
            </a:r>
            <a:r>
              <a:rPr spc="5"/>
              <a:t> </a:t>
            </a:r>
            <a:r>
              <a:rPr i="1" spc="-10"/>
              <a:t>wind</a:t>
            </a:r>
            <a:r>
              <a:rPr spc="-10"/>
              <a:t>.</a:t>
            </a:r>
          </a:p>
          <a:p>
            <a:pPr lvl="1" marL="354965" indent="-342900">
              <a:spcBef>
                <a:spcPts val="5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</a:t>
            </a:r>
            <a:r>
              <a:rPr spc="-80"/>
              <a:t> </a:t>
            </a:r>
            <a:r>
              <a:rPr spc="-20"/>
              <a:t>are:</a:t>
            </a:r>
          </a:p>
          <a:p>
            <a:pPr lvl="2" marL="986155" indent="-400050">
              <a:buSzPct val="100000"/>
              <a:buChar char="➢"/>
              <a:tabLst>
                <a:tab pos="977900" algn="l"/>
                <a:tab pos="9779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small</a:t>
            </a:r>
            <a:r>
              <a:rPr spc="-30"/>
              <a:t> </a:t>
            </a:r>
            <a:r>
              <a:t>and</a:t>
            </a:r>
            <a:r>
              <a:rPr spc="-20"/>
              <a:t> </a:t>
            </a:r>
            <a:r>
              <a:rPr spc="-10"/>
              <a:t>inconspicuous</a:t>
            </a:r>
          </a:p>
          <a:p>
            <a:pPr lvl="2" marL="986155" indent="-400050">
              <a:buSzPct val="100000"/>
              <a:buChar char="➢"/>
              <a:tabLst>
                <a:tab pos="977900" algn="l"/>
                <a:tab pos="9779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</a:t>
            </a:r>
            <a:r>
              <a:rPr spc="-15"/>
              <a:t> </a:t>
            </a:r>
            <a:r>
              <a:t>long</a:t>
            </a:r>
            <a:r>
              <a:rPr spc="-15"/>
              <a:t> </a:t>
            </a:r>
            <a:r>
              <a:t>and</a:t>
            </a:r>
            <a:r>
              <a:rPr spc="-5"/>
              <a:t> </a:t>
            </a:r>
            <a:r>
              <a:t>versatile</a:t>
            </a:r>
            <a:r>
              <a:rPr spc="-35"/>
              <a:t> </a:t>
            </a:r>
            <a:r>
              <a:rPr spc="-10"/>
              <a:t>stamens.</a:t>
            </a:r>
          </a:p>
          <a:p>
            <a:pPr lvl="1" marL="354965" indent="-342900">
              <a:spcBef>
                <a:spcPts val="9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lvl="2" marL="979805" indent="-393700">
              <a:spcBef>
                <a:spcPts val="500"/>
              </a:spcBef>
              <a:buSzPct val="100000"/>
              <a:buChar char="➢"/>
              <a:tabLst>
                <a:tab pos="977900" algn="l"/>
                <a:tab pos="9779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Sugarcane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Maize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Wheat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Bamboo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Pinus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Papaya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Grasses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Mulberry</a:t>
            </a:r>
          </a:p>
          <a:p>
            <a:pPr lvl="2" marL="979805" indent="-393700">
              <a:buSzPct val="100000"/>
              <a:buChar char="➢"/>
              <a:tabLst>
                <a:tab pos="977900" algn="l"/>
                <a:tab pos="9779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Chenopodium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1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anemophily</a:t>
            </a:r>
          </a:p>
        </p:txBody>
      </p:sp>
      <p:sp>
        <p:nvSpPr>
          <p:cNvPr id="324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(Gk.anemos-wind, philein-to love)It is a mode of cross pollination performed through the agency of wind. </a:t>
            </a:r>
          </a:p>
          <a:p>
            <a:pPr/>
            <a:r>
              <a:t>Anemophily is most common of the 2 abiotic pollinations. </a:t>
            </a:r>
          </a:p>
          <a:p>
            <a:pPr/>
            <a:r>
              <a:t>Air currents pick up pollen grains from the dehiscing anthers and carry  the same to different places. Receptive stigma pick up the pollen floating in the air.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271779">
              <a:defRPr spc="-100"/>
            </a:lvl1pPr>
          </a:lstStyle>
          <a:p>
            <a:pPr>
              <a:defRPr>
                <a:ln>
                  <a:noFill/>
                </a:ln>
              </a:defRPr>
            </a:pPr>
            <a:r>
              <a:t>Merits</a:t>
            </a:r>
          </a:p>
        </p:txBody>
      </p:sp>
      <p:sp>
        <p:nvSpPr>
          <p:cNvPr id="167" name="object 3"/>
          <p:cNvSpPr txBox="1"/>
          <p:nvPr/>
        </p:nvSpPr>
        <p:spPr>
          <a:xfrm>
            <a:off x="1222043" y="786637"/>
            <a:ext cx="7768592" cy="3327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Pollen</a:t>
            </a:r>
            <a:r>
              <a:rPr spc="-35"/>
              <a:t> </a:t>
            </a:r>
            <a:r>
              <a:t>grains</a:t>
            </a:r>
            <a:r>
              <a:rPr spc="-5"/>
              <a:t> </a:t>
            </a:r>
            <a:r>
              <a:t>are</a:t>
            </a:r>
            <a:r>
              <a:rPr spc="-20"/>
              <a:t> </a:t>
            </a:r>
            <a:r>
              <a:t>not</a:t>
            </a:r>
            <a:r>
              <a:rPr spc="-15"/>
              <a:t> </a:t>
            </a:r>
            <a:r>
              <a:rPr spc="-10"/>
              <a:t>wasted.</a:t>
            </a:r>
          </a:p>
          <a:p>
            <a:pPr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30"/>
              <a:t> </a:t>
            </a:r>
            <a:r>
              <a:t>purity</a:t>
            </a:r>
            <a:r>
              <a:rPr spc="-30"/>
              <a:t> </a:t>
            </a:r>
            <a:r>
              <a:t>of</a:t>
            </a:r>
            <a:r>
              <a:rPr spc="5"/>
              <a:t> </a:t>
            </a:r>
            <a:r>
              <a:t>the</a:t>
            </a:r>
            <a:r>
              <a:rPr spc="-10"/>
              <a:t> </a:t>
            </a:r>
            <a:r>
              <a:t>generation</a:t>
            </a:r>
            <a:r>
              <a:rPr spc="-35"/>
              <a:t> </a:t>
            </a:r>
            <a:r>
              <a:t>is</a:t>
            </a:r>
            <a:r>
              <a:rPr spc="5"/>
              <a:t> </a:t>
            </a:r>
            <a:r>
              <a:rPr spc="-10"/>
              <a:t>maintained.</a:t>
            </a:r>
          </a:p>
          <a:p>
            <a:pPr>
              <a:buSzPct val="100000"/>
              <a:buFont typeface="Arial"/>
              <a:buChar char="•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b="1" spc="-10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Demerits</a:t>
            </a:r>
          </a:p>
          <a:p>
            <a:pPr marL="354965" indent="-342900">
              <a:spcBef>
                <a:spcPts val="13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</a:t>
            </a:r>
            <a:r>
              <a:rPr spc="-10"/>
              <a:t> </a:t>
            </a:r>
            <a:r>
              <a:t>and</a:t>
            </a:r>
            <a:r>
              <a:rPr spc="-5"/>
              <a:t> </a:t>
            </a:r>
            <a:r>
              <a:t>healthier</a:t>
            </a:r>
            <a:r>
              <a:rPr spc="-40"/>
              <a:t> </a:t>
            </a:r>
            <a:r>
              <a:t>varieties</a:t>
            </a:r>
            <a:r>
              <a:rPr spc="-40"/>
              <a:t> </a:t>
            </a:r>
            <a:r>
              <a:t>are</a:t>
            </a:r>
            <a:r>
              <a:rPr spc="-30"/>
              <a:t> </a:t>
            </a:r>
            <a:r>
              <a:t>not</a:t>
            </a:r>
            <a:r>
              <a:rPr spc="-5"/>
              <a:t> </a:t>
            </a:r>
            <a:r>
              <a:rPr spc="-10"/>
              <a:t>formed.</a:t>
            </a:r>
          </a:p>
          <a:p>
            <a:pPr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54965" marR="5080" indent="-342900">
              <a:buSzPct val="100000"/>
              <a:buFont typeface="Arial"/>
              <a:buChar char="•"/>
              <a:tabLst>
                <a:tab pos="342900" algn="l"/>
                <a:tab pos="355600" algn="l"/>
                <a:tab pos="1409700" algn="l"/>
                <a:tab pos="1816100" algn="l"/>
                <a:tab pos="2616200" algn="l"/>
                <a:tab pos="4038600" algn="l"/>
                <a:tab pos="5448300" algn="l"/>
                <a:tab pos="6489700" algn="l"/>
                <a:tab pos="73152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Results</a:t>
            </a:r>
            <a:r>
              <a:rPr spc="0"/>
              <a:t>	</a:t>
            </a:r>
            <a:r>
              <a:rPr spc="-25"/>
              <a:t>in</a:t>
            </a:r>
            <a:r>
              <a:rPr spc="0"/>
              <a:t>	</a:t>
            </a:r>
            <a:r>
              <a:rPr spc="-20"/>
              <a:t>weak</a:t>
            </a:r>
            <a:r>
              <a:rPr spc="0"/>
              <a:t>	</a:t>
            </a:r>
            <a:r>
              <a:t>progenies,</a:t>
            </a:r>
            <a:r>
              <a:rPr spc="0"/>
              <a:t>	</a:t>
            </a:r>
            <a:r>
              <a:t>producing</a:t>
            </a:r>
            <a:r>
              <a:rPr spc="0"/>
              <a:t>	</a:t>
            </a:r>
            <a:r>
              <a:t>weaker</a:t>
            </a:r>
            <a:r>
              <a:rPr spc="0"/>
              <a:t>	</a:t>
            </a:r>
            <a:r>
              <a:t>seeds</a:t>
            </a:r>
            <a:r>
              <a:rPr spc="0"/>
              <a:t>	</a:t>
            </a:r>
            <a:r>
              <a:rPr spc="-25"/>
              <a:t>and </a:t>
            </a:r>
            <a:r>
              <a:t>plants.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1"/>
          <p:cNvSpPr txBox="1"/>
          <p:nvPr>
            <p:ph type="title"/>
          </p:nvPr>
        </p:nvSpPr>
        <p:spPr>
          <a:xfrm>
            <a:off x="685800" y="304800"/>
            <a:ext cx="7467600" cy="1143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sz="3400">
                <a:solidFill>
                  <a:srgbClr val="000000"/>
                </a:solidFill>
              </a:defRPr>
            </a:lvl1pPr>
          </a:lstStyle>
          <a:p>
            <a:pPr/>
            <a:r>
              <a:t>Characters of anemophilous flowers</a:t>
            </a:r>
          </a:p>
        </p:txBody>
      </p:sp>
      <p:sp>
        <p:nvSpPr>
          <p:cNvPr id="327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Flowers are small &amp; inconspicuous. They are packed in inflorescence.</a:t>
            </a:r>
          </a:p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Non-essential floral parts are absent or reduced.</a:t>
            </a:r>
          </a:p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Flowers are usually colourless, nectar less, odourless.</a:t>
            </a:r>
          </a:p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Flowers are developed above the foliage, usually in hanging spikes or catkins.</a:t>
            </a:r>
          </a:p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Anthers are exerted and versatile.</a:t>
            </a:r>
          </a:p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Anthers burst forcefully &amp; suddenly to throw the pollens in air as in </a:t>
            </a:r>
            <a:r>
              <a:rPr i="1"/>
              <a:t>Urtica</a:t>
            </a:r>
            <a:r>
              <a:t>. It is gun powder mechanism.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le 1"/>
          <p:cNvSpPr txBox="1"/>
          <p:nvPr>
            <p:ph type="title"/>
          </p:nvPr>
        </p:nvSpPr>
        <p:spPr>
          <a:xfrm>
            <a:off x="3124200" y="320040"/>
            <a:ext cx="2514600" cy="1143001"/>
          </a:xfrm>
          <a:prstGeom prst="rect">
            <a:avLst/>
          </a:prstGeom>
        </p:spPr>
        <p:txBody>
          <a:bodyPr/>
          <a:lstStyle/>
          <a:p>
            <a:pPr>
              <a:defRPr sz="3400"/>
            </a:pPr>
            <a:r>
              <a:t>                               </a:t>
            </a:r>
            <a:r>
              <a:rPr cap="none" i="1">
                <a:solidFill>
                  <a:srgbClr val="000000"/>
                </a:solidFill>
              </a:rPr>
              <a:t>Urtica</a:t>
            </a:r>
          </a:p>
        </p:txBody>
      </p:sp>
      <p:pic>
        <p:nvPicPr>
          <p:cNvPr id="3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524000"/>
            <a:ext cx="533400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Pollen grains are small, smooth,  non-sticky &amp; light. They may have air sacs or wings so that they can float in air for long distances.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Very large number of pollen grains are produced.eg.500000 per flower in cannabis, 135 million by </a:t>
            </a:r>
            <a:r>
              <a:rPr i="1"/>
              <a:t>Mercurialis,25 </a:t>
            </a:r>
            <a:r>
              <a:t>million by a tassel of maize.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Pollen grains are dry and wet.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Stigma are exerted ,hairy, feathery or branched to capture the pollen grains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Anemophily is common in grasses</a:t>
            </a:r>
            <a:r>
              <a:rPr b="1"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/>
          <p:nvPr>
            <p:ph type="title"/>
          </p:nvPr>
        </p:nvSpPr>
        <p:spPr>
          <a:xfrm>
            <a:off x="457200" y="0"/>
            <a:ext cx="7239000" cy="609600"/>
          </a:xfrm>
          <a:prstGeom prst="rect">
            <a:avLst/>
          </a:prstGeom>
        </p:spPr>
        <p:txBody>
          <a:bodyPr/>
          <a:lstStyle/>
          <a:p>
            <a:pPr/>
            <a:r>
              <a:t>            </a:t>
            </a:r>
            <a:r>
              <a:rPr>
                <a:solidFill>
                  <a:srgbClr val="000000"/>
                </a:solidFill>
              </a:rPr>
              <a:t>Tassel  of  maize</a:t>
            </a:r>
          </a:p>
        </p:txBody>
      </p:sp>
      <p:pic>
        <p:nvPicPr>
          <p:cNvPr id="336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609600"/>
            <a:ext cx="3962400" cy="460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609600"/>
            <a:ext cx="36576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3733800"/>
            <a:ext cx="3429000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1"/>
          <p:cNvSpPr txBox="1"/>
          <p:nvPr>
            <p:ph type="title"/>
          </p:nvPr>
        </p:nvSpPr>
        <p:spPr>
          <a:xfrm>
            <a:off x="2362200" y="381000"/>
            <a:ext cx="3429000" cy="1143000"/>
          </a:xfrm>
          <a:prstGeom prst="rect">
            <a:avLst/>
          </a:prstGeom>
        </p:spPr>
        <p:txBody>
          <a:bodyPr/>
          <a:lstStyle>
            <a:lvl1pPr>
              <a:defRPr cap="none" i="1">
                <a:solidFill>
                  <a:srgbClr val="000000"/>
                </a:solidFill>
              </a:defRPr>
            </a:lvl1pPr>
          </a:lstStyle>
          <a:p>
            <a:pPr/>
            <a:r>
              <a:t>Mercuralis</a:t>
            </a:r>
          </a:p>
        </p:txBody>
      </p:sp>
      <p:pic>
        <p:nvPicPr>
          <p:cNvPr id="341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28800"/>
            <a:ext cx="5181600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ob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242570">
              <a:defRPr>
                <a:ln>
                  <a:noFill/>
                </a:ln>
              </a:defRPr>
            </a:pPr>
            <a:r>
              <a:t>(b)</a:t>
            </a:r>
            <a:r>
              <a:rPr spc="-100"/>
              <a:t> Hydrophily</a:t>
            </a:r>
          </a:p>
        </p:txBody>
      </p:sp>
      <p:sp>
        <p:nvSpPr>
          <p:cNvPr id="344" name="object 3"/>
          <p:cNvSpPr txBox="1"/>
          <p:nvPr/>
        </p:nvSpPr>
        <p:spPr>
          <a:xfrm>
            <a:off x="1192478" y="751584"/>
            <a:ext cx="6804026" cy="551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Pollination</a:t>
            </a:r>
            <a:r>
              <a:rPr spc="-45"/>
              <a:t> </a:t>
            </a:r>
            <a:r>
              <a:t>takes</a:t>
            </a:r>
            <a:r>
              <a:rPr spc="-25"/>
              <a:t> </a:t>
            </a:r>
            <a:r>
              <a:t>place</a:t>
            </a:r>
            <a:r>
              <a:rPr spc="-25"/>
              <a:t> </a:t>
            </a:r>
            <a:r>
              <a:t>through </a:t>
            </a:r>
            <a:r>
              <a:rPr b="1" i="1" spc="-10"/>
              <a:t>water</a:t>
            </a:r>
            <a:r>
              <a:rPr spc="-10"/>
              <a:t>.</a:t>
            </a: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</a:t>
            </a:r>
            <a:r>
              <a:rPr spc="-20"/>
              <a:t> </a:t>
            </a:r>
            <a:r>
              <a:t>aquatic</a:t>
            </a:r>
            <a:r>
              <a:rPr spc="-45"/>
              <a:t> </a:t>
            </a:r>
            <a:r>
              <a:t>plants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not</a:t>
            </a:r>
            <a:r>
              <a:rPr spc="-5"/>
              <a:t> </a:t>
            </a:r>
            <a:r>
              <a:rPr spc="-10"/>
              <a:t>hydrophilous.</a:t>
            </a:r>
          </a:p>
          <a:p>
            <a:pPr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7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Hydrophily</a:t>
            </a:r>
            <a:r>
              <a:rPr spc="-60"/>
              <a:t> </a:t>
            </a:r>
            <a:r>
              <a:t>is</a:t>
            </a:r>
            <a:r>
              <a:rPr spc="-40"/>
              <a:t> </a:t>
            </a:r>
            <a:r>
              <a:t>of</a:t>
            </a:r>
            <a:r>
              <a:rPr spc="-40"/>
              <a:t> </a:t>
            </a:r>
            <a:r>
              <a:t>two</a:t>
            </a:r>
            <a:r>
              <a:rPr spc="-40"/>
              <a:t> </a:t>
            </a:r>
            <a:r>
              <a:rPr spc="-10"/>
              <a:t>types: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871855" indent="-343534">
              <a:buSzPct val="100000"/>
              <a:buChar char="➢"/>
              <a:tabLst>
                <a:tab pos="8636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Hypohydrophily</a:t>
            </a:r>
          </a:p>
          <a:p>
            <a:pPr lvl="2" marL="1270000" indent="-343535">
              <a:buSzPct val="100000"/>
              <a:buChar char="✓"/>
              <a:tabLst>
                <a:tab pos="12700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Plants</a:t>
            </a:r>
            <a:r>
              <a:rPr spc="-15"/>
              <a:t> </a:t>
            </a:r>
            <a:r>
              <a:t>which</a:t>
            </a:r>
            <a:r>
              <a:rPr spc="-15"/>
              <a:t> </a:t>
            </a:r>
            <a:r>
              <a:t>are</a:t>
            </a:r>
            <a:r>
              <a:rPr spc="-10"/>
              <a:t> </a:t>
            </a:r>
            <a:r>
              <a:t>pollinated</a:t>
            </a:r>
            <a:r>
              <a:rPr spc="-50"/>
              <a:t> </a:t>
            </a:r>
            <a:r>
              <a:t>inside</a:t>
            </a:r>
            <a:r>
              <a:rPr spc="-30"/>
              <a:t> </a:t>
            </a:r>
            <a:r>
              <a:t>the</a:t>
            </a:r>
            <a:r>
              <a:rPr spc="10"/>
              <a:t> </a:t>
            </a:r>
            <a:r>
              <a:rPr spc="-10"/>
              <a:t>water.</a:t>
            </a:r>
          </a:p>
          <a:p>
            <a:pPr lvl="2" marL="1270000" indent="-343535">
              <a:buSzPct val="100000"/>
              <a:buChar char="✓"/>
              <a:tabLst>
                <a:tab pos="12700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lvl="3" marL="1624964" indent="-343535">
              <a:buSzPct val="100000"/>
              <a:buChar char="❖"/>
              <a:tabLst>
                <a:tab pos="16256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Zostera</a:t>
            </a:r>
          </a:p>
          <a:p>
            <a:pPr lvl="3" marL="1624964" indent="-343535">
              <a:buSzPct val="100000"/>
              <a:buChar char="❖"/>
              <a:tabLst>
                <a:tab pos="16256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Ceratophyllum</a:t>
            </a:r>
          </a:p>
          <a:p>
            <a:pPr lvl="3" marL="1624964" indent="-343535">
              <a:buSzPct val="100000"/>
              <a:buChar char="❖"/>
              <a:tabLst>
                <a:tab pos="16256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Najas</a:t>
            </a:r>
          </a:p>
          <a:p>
            <a:pPr lvl="3" indent="0">
              <a:buSzPct val="100000"/>
              <a:buChar char="❖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871855" indent="-343534">
              <a:buSzPct val="100000"/>
              <a:buChar char="➢"/>
              <a:tabLst>
                <a:tab pos="8636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Epihydrophily</a:t>
            </a:r>
          </a:p>
          <a:p>
            <a:pPr lvl="2" marL="1270000" indent="-343535">
              <a:buSzPct val="100000"/>
              <a:buChar char="✓"/>
              <a:tabLst>
                <a:tab pos="12700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Plants</a:t>
            </a:r>
            <a:r>
              <a:rPr spc="-10"/>
              <a:t> </a:t>
            </a:r>
            <a:r>
              <a:t>which</a:t>
            </a:r>
            <a:r>
              <a:rPr spc="-5"/>
              <a:t> </a:t>
            </a:r>
            <a:r>
              <a:t>are</a:t>
            </a:r>
            <a:r>
              <a:rPr spc="-10"/>
              <a:t> </a:t>
            </a:r>
            <a:r>
              <a:t>pollinated</a:t>
            </a:r>
            <a:r>
              <a:rPr spc="-40"/>
              <a:t> </a:t>
            </a:r>
            <a:r>
              <a:t>outside</a:t>
            </a:r>
            <a:r>
              <a:rPr spc="-25"/>
              <a:t> </a:t>
            </a:r>
            <a:r>
              <a:t>the</a:t>
            </a:r>
            <a:r>
              <a:rPr spc="-5"/>
              <a:t> </a:t>
            </a:r>
            <a:r>
              <a:rPr spc="-10"/>
              <a:t>water.</a:t>
            </a:r>
          </a:p>
          <a:p>
            <a:pPr lvl="2" marL="1270000" indent="-343535">
              <a:buSzPct val="100000"/>
              <a:buChar char="✓"/>
              <a:tabLst>
                <a:tab pos="12700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lvl="3" marL="1624964" indent="-343535">
              <a:buSzPct val="100000"/>
              <a:buChar char="❖"/>
              <a:tabLst>
                <a:tab pos="1625600" algn="l"/>
              </a:tabLst>
              <a:defRPr i="1" spc="-2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Vallisneria</a:t>
            </a:r>
            <a:r>
              <a:rPr spc="-65"/>
              <a:t> </a:t>
            </a:r>
            <a:r>
              <a:rPr i="0" spc="0"/>
              <a:t>(Ribbon</a:t>
            </a:r>
            <a:r>
              <a:rPr i="0"/>
              <a:t> </a:t>
            </a:r>
            <a:r>
              <a:rPr i="0" spc="-10"/>
              <a:t>weed)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000000"/>
                </a:solidFill>
              </a:defRPr>
            </a:pPr>
            <a:r>
              <a:t>Hydrophily </a:t>
            </a:r>
            <a:br/>
          </a:p>
        </p:txBody>
      </p:sp>
      <p:sp>
        <p:nvSpPr>
          <p:cNvPr id="347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(Gk.hydro-water; philein-to love)pollination brought through the agency of water.</a:t>
            </a:r>
          </a:p>
          <a:p>
            <a:pPr/>
            <a:r>
              <a:t>It occurs in about 30 genera of mostly monocotyledonous aquatic plant.eg. </a:t>
            </a:r>
            <a:r>
              <a:rPr i="1"/>
              <a:t>Vallisneria,Ceratophyllum,Zostera.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0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Flowers are small ,inconspicuous and light.</a:t>
            </a:r>
          </a:p>
          <a:p>
            <a:pPr/>
            <a:r>
              <a:t>Perianth is not wettable.</a:t>
            </a:r>
          </a:p>
          <a:p>
            <a:pPr/>
            <a:r>
              <a:t>Flowers are without nectar and odour.</a:t>
            </a:r>
          </a:p>
          <a:p>
            <a:pPr/>
            <a:r>
              <a:t>Pollen grains are surrounded by mucilaginous covering.</a:t>
            </a:r>
          </a:p>
          <a:p>
            <a:pPr/>
            <a:r>
              <a:t>Hydrophily is of 2 types-</a:t>
            </a:r>
          </a:p>
          <a:p>
            <a:pPr>
              <a:defRPr>
                <a:solidFill>
                  <a:srgbClr val="7030A0"/>
                </a:solidFill>
              </a:defRPr>
            </a:pPr>
            <a:r>
              <a:t>Hypohydrophily</a:t>
            </a:r>
            <a:r>
              <a:rPr>
                <a:solidFill>
                  <a:srgbClr val="000000"/>
                </a:solidFill>
              </a:rPr>
              <a:t>:Pollination takes place below the surface of water.eg </a:t>
            </a:r>
            <a:r>
              <a:rPr i="1">
                <a:solidFill>
                  <a:srgbClr val="000000"/>
                </a:solidFill>
              </a:rPr>
              <a:t>Ceratophyllum, Zostera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Zostera</a:t>
            </a:r>
            <a:r>
              <a:rPr i="0"/>
              <a:t> (sea grass)it is a marine angiosperm. pollen grains are long and ribbon shaped.Pollen grains float below the surface of water.</a:t>
            </a:r>
            <a:endParaRPr i="0"/>
          </a:p>
          <a:p>
            <a:pPr>
              <a:lnSpc>
                <a:spcPct val="90000"/>
              </a:lnSpc>
              <a:defRPr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Epihydrophily</a:t>
            </a:r>
            <a:r>
              <a:rPr>
                <a:solidFill>
                  <a:srgbClr val="000000"/>
                </a:solidFill>
              </a:rPr>
              <a:t>: pollination takes on the surface of water.eg </a:t>
            </a:r>
            <a:r>
              <a:rPr i="1">
                <a:solidFill>
                  <a:srgbClr val="000000"/>
                </a:solidFill>
              </a:rPr>
              <a:t>Lemna,Vallisneria</a:t>
            </a:r>
            <a:endParaRPr i="1"/>
          </a:p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Vallisneria(ele grass)it is submerged ,dioecious fresh water plant</a:t>
            </a:r>
          </a:p>
          <a:p>
            <a:pPr>
              <a:lnSpc>
                <a:spcPct val="9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Each male flower has 2 stamens,2 tepals forming a boat like structure while the third small tepal upwardly bent tepal forms the sail.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/>
          <p:nvPr>
            <p:ph type="title"/>
          </p:nvPr>
        </p:nvSpPr>
        <p:spPr>
          <a:xfrm>
            <a:off x="3276600" y="320040"/>
            <a:ext cx="4419600" cy="1143001"/>
          </a:xfrm>
          <a:prstGeom prst="rect">
            <a:avLst/>
          </a:prstGeom>
        </p:spPr>
        <p:txBody>
          <a:bodyPr/>
          <a:lstStyle>
            <a:lvl1pPr>
              <a:defRPr cap="none" i="1">
                <a:solidFill>
                  <a:srgbClr val="000000"/>
                </a:solidFill>
              </a:defRPr>
            </a:lvl1pPr>
          </a:lstStyle>
          <a:p>
            <a:pPr/>
            <a:r>
              <a:t>Zostera</a:t>
            </a:r>
          </a:p>
        </p:txBody>
      </p:sp>
      <p:pic>
        <p:nvPicPr>
          <p:cNvPr id="35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524000"/>
            <a:ext cx="64770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457200" y="990599"/>
            <a:ext cx="7239000" cy="5684522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                          Pollination</a:t>
            </a:r>
          </a:p>
          <a:p>
            <a:pPr>
              <a:buSzTx/>
              <a:buFont typeface="Wingdings 2"/>
              <a:buNone/>
            </a:pPr>
            <a:r>
              <a:t> </a:t>
            </a:r>
          </a:p>
          <a:p>
            <a:pPr>
              <a:buSzTx/>
              <a:buFont typeface="Wingdings 2"/>
              <a:buNone/>
            </a:pPr>
            <a:r>
              <a:t>Self pollination                    Cross pollination</a:t>
            </a:r>
          </a:p>
          <a:p>
            <a:pPr>
              <a:buSzTx/>
              <a:buFont typeface="Wingdings 2"/>
              <a:buNone/>
            </a:pPr>
            <a:r>
              <a:t>                                             (Xenogamy)             </a:t>
            </a:r>
          </a:p>
          <a:p>
            <a:pPr>
              <a:buSzTx/>
              <a:buFont typeface="Wingdings 2"/>
              <a:buNone/>
            </a:pPr>
            <a:r>
              <a:t>Autogamy      Geitonogamy       </a:t>
            </a:r>
          </a:p>
          <a:p>
            <a:pPr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(same flower)    </a:t>
            </a:r>
            <a:endParaRPr i="1"/>
          </a:p>
          <a:p>
            <a:pPr>
              <a:buSzTx/>
              <a:buFont typeface="Wingdings 2"/>
              <a:buNone/>
            </a:pPr>
            <a:r>
              <a:t>               (different flowers of the same plant)</a:t>
            </a:r>
          </a:p>
        </p:txBody>
      </p:sp>
      <p:sp>
        <p:nvSpPr>
          <p:cNvPr id="170" name="Straight Connector 16"/>
          <p:cNvSpPr/>
          <p:nvPr/>
        </p:nvSpPr>
        <p:spPr>
          <a:xfrm flipH="1">
            <a:off x="3810000" y="1371599"/>
            <a:ext cx="1589" cy="304801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Straight Connector 18"/>
          <p:cNvSpPr/>
          <p:nvPr/>
        </p:nvSpPr>
        <p:spPr>
          <a:xfrm>
            <a:off x="1371600" y="1676400"/>
            <a:ext cx="4876801" cy="1589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2" name="Straight Arrow Connector 21"/>
          <p:cNvSpPr/>
          <p:nvPr/>
        </p:nvSpPr>
        <p:spPr>
          <a:xfrm flipH="1">
            <a:off x="1371600" y="1676400"/>
            <a:ext cx="1589" cy="3810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Straight Arrow Connector 24"/>
          <p:cNvSpPr/>
          <p:nvPr/>
        </p:nvSpPr>
        <p:spPr>
          <a:xfrm flipH="1">
            <a:off x="6248400" y="1676400"/>
            <a:ext cx="1589" cy="3048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Straight Connector 26"/>
          <p:cNvSpPr/>
          <p:nvPr/>
        </p:nvSpPr>
        <p:spPr>
          <a:xfrm flipH="1">
            <a:off x="1447800" y="2362200"/>
            <a:ext cx="795" cy="304007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Straight Connector 29"/>
          <p:cNvSpPr/>
          <p:nvPr/>
        </p:nvSpPr>
        <p:spPr>
          <a:xfrm>
            <a:off x="1143000" y="2743200"/>
            <a:ext cx="2286001" cy="1589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Straight Arrow Connector 35"/>
          <p:cNvSpPr/>
          <p:nvPr/>
        </p:nvSpPr>
        <p:spPr>
          <a:xfrm flipH="1">
            <a:off x="1143000" y="2743200"/>
            <a:ext cx="1589" cy="228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Straight Arrow Connector 38"/>
          <p:cNvSpPr/>
          <p:nvPr/>
        </p:nvSpPr>
        <p:spPr>
          <a:xfrm flipH="1">
            <a:off x="3429000" y="2743200"/>
            <a:ext cx="1589" cy="228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Straight Arrow Connector 45"/>
          <p:cNvSpPr/>
          <p:nvPr/>
        </p:nvSpPr>
        <p:spPr>
          <a:xfrm flipH="1">
            <a:off x="3428999" y="3352799"/>
            <a:ext cx="1589" cy="990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Straight Arrow Connector 47"/>
          <p:cNvSpPr/>
          <p:nvPr/>
        </p:nvSpPr>
        <p:spPr>
          <a:xfrm flipH="1">
            <a:off x="1143000" y="3352799"/>
            <a:ext cx="1589" cy="609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 i="1">
                <a:solidFill>
                  <a:srgbClr val="000000"/>
                </a:solidFill>
              </a:defRPr>
            </a:lvl1pPr>
          </a:lstStyle>
          <a:p>
            <a:pPr/>
            <a:r>
              <a:t>Vallisnera</a:t>
            </a:r>
          </a:p>
        </p:txBody>
      </p:sp>
      <p:pic>
        <p:nvPicPr>
          <p:cNvPr id="359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0"/>
            <a:ext cx="6858000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Female plant produces female flowers at the tip of long pedicels that brings the flowers on the surface of water.</a:t>
            </a:r>
          </a:p>
          <a:p>
            <a:pPr/>
            <a:r>
              <a:t>During floating male flowers are drawn in the depression of female flower. Anthers of open male flowers come in contact with large trifid stigma of female flower for pollination.</a:t>
            </a:r>
          </a:p>
          <a:p>
            <a:pPr/>
            <a:r>
              <a:t>After pollination, female flower closes again. It is brought down into water by coiling of stalk.</a:t>
            </a:r>
          </a:p>
          <a:p>
            <a:pPr>
              <a:buSzTx/>
              <a:buFont typeface="Wingdings 2"/>
              <a:buNone/>
              <a:defRPr>
                <a:solidFill>
                  <a:srgbClr val="FF0000"/>
                </a:solidFill>
              </a:defRPr>
            </a:pPr>
            <a:r>
              <a:t>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ob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95579">
              <a:defRPr>
                <a:ln>
                  <a:noFill/>
                </a:ln>
              </a:defRPr>
            </a:pPr>
            <a:r>
              <a:t>(d)</a:t>
            </a:r>
            <a:r>
              <a:rPr spc="-100"/>
              <a:t> Malacophily</a:t>
            </a:r>
          </a:p>
        </p:txBody>
      </p:sp>
      <p:sp>
        <p:nvSpPr>
          <p:cNvPr id="365" name="object 3"/>
          <p:cNvSpPr txBox="1"/>
          <p:nvPr/>
        </p:nvSpPr>
        <p:spPr>
          <a:xfrm>
            <a:off x="1145843" y="889761"/>
            <a:ext cx="7844157" cy="275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Pollination</a:t>
            </a:r>
            <a:r>
              <a:rPr spc="-45"/>
              <a:t> </a:t>
            </a:r>
            <a:r>
              <a:t>by</a:t>
            </a:r>
            <a:r>
              <a:rPr spc="-10"/>
              <a:t> </a:t>
            </a:r>
            <a:r>
              <a:rPr i="1"/>
              <a:t>slugs and</a:t>
            </a:r>
            <a:r>
              <a:rPr i="1" spc="-10"/>
              <a:t> snails</a:t>
            </a:r>
            <a:r>
              <a:rPr spc="-10"/>
              <a:t>.</a:t>
            </a:r>
          </a:p>
          <a:p>
            <a:pPr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Land</a:t>
            </a:r>
            <a:r>
              <a:rPr spc="15"/>
              <a:t> </a:t>
            </a:r>
            <a:r>
              <a:t>plants</a:t>
            </a:r>
            <a:r>
              <a:rPr spc="20"/>
              <a:t> </a:t>
            </a:r>
            <a:r>
              <a:t>like</a:t>
            </a:r>
            <a:r>
              <a:rPr spc="20"/>
              <a:t> </a:t>
            </a:r>
            <a:r>
              <a:rPr i="1"/>
              <a:t>Chrysanthemum</a:t>
            </a:r>
            <a:r>
              <a:rPr i="1" spc="10"/>
              <a:t> </a:t>
            </a:r>
            <a:r>
              <a:t>and</a:t>
            </a:r>
            <a:r>
              <a:rPr spc="25"/>
              <a:t> </a:t>
            </a:r>
            <a:r>
              <a:t>water</a:t>
            </a:r>
            <a:r>
              <a:rPr spc="30"/>
              <a:t> </a:t>
            </a:r>
            <a:r>
              <a:t>plant</a:t>
            </a:r>
            <a:r>
              <a:rPr spc="10"/>
              <a:t> </a:t>
            </a:r>
            <a:r>
              <a:t>like</a:t>
            </a:r>
            <a:r>
              <a:rPr spc="30"/>
              <a:t> </a:t>
            </a:r>
            <a:r>
              <a:rPr i="1" spc="-10"/>
              <a:t>Lemna</a:t>
            </a:r>
          </a:p>
          <a:p>
            <a:pPr indent="354965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shows </a:t>
            </a:r>
            <a:r>
              <a:rPr spc="-10"/>
              <a:t>malacophily.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97205" indent="-485140">
              <a:buSzPct val="100000"/>
              <a:buAutoNum type="alphaLcParenBoth" startAt="5"/>
              <a:tabLst>
                <a:tab pos="495300" algn="l"/>
              </a:tabLst>
              <a:defRPr b="1" spc="-10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Myrmecophily</a:t>
            </a:r>
          </a:p>
          <a:p>
            <a:pPr lvl="1" marL="354965" indent="-342900">
              <a:spcBef>
                <a:spcPts val="24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Pollination</a:t>
            </a:r>
            <a:r>
              <a:rPr spc="-40"/>
              <a:t> </a:t>
            </a:r>
            <a:r>
              <a:t>by</a:t>
            </a:r>
            <a:r>
              <a:rPr spc="-5"/>
              <a:t> </a:t>
            </a:r>
            <a:r>
              <a:rPr spc="-20"/>
              <a:t>ants.</a:t>
            </a:r>
          </a:p>
          <a:p>
            <a:pPr lvl="1" marL="354965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Example:</a:t>
            </a:r>
            <a:r>
              <a:rPr spc="-15"/>
              <a:t> </a:t>
            </a:r>
            <a:r>
              <a:rPr i="1"/>
              <a:t>Anemone</a:t>
            </a:r>
            <a:r>
              <a:rPr i="1" spc="-20"/>
              <a:t> </a:t>
            </a:r>
            <a:r>
              <a:rPr i="1" spc="-10"/>
              <a:t>nemarosa</a:t>
            </a:r>
            <a:r>
              <a:rPr spc="-1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creenshot 2023-01-06 at 11.18.53 PM.png" descr="Screenshot 2023-01-06 at 11.18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446" y="506205"/>
            <a:ext cx="7239001" cy="453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1"/>
          <p:cNvSpPr txBox="1"/>
          <p:nvPr>
            <p:ph type="title"/>
          </p:nvPr>
        </p:nvSpPr>
        <p:spPr>
          <a:xfrm>
            <a:off x="457200" y="-228600"/>
            <a:ext cx="7239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recapitulation</a:t>
            </a:r>
          </a:p>
        </p:txBody>
      </p:sp>
      <p:sp>
        <p:nvSpPr>
          <p:cNvPr id="370" name="Content Placeholder 2"/>
          <p:cNvSpPr txBox="1"/>
          <p:nvPr>
            <p:ph type="body" idx="1"/>
          </p:nvPr>
        </p:nvSpPr>
        <p:spPr>
          <a:xfrm>
            <a:off x="457200" y="990599"/>
            <a:ext cx="7239000" cy="5684522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                          Pollination</a:t>
            </a:r>
          </a:p>
          <a:p>
            <a:pPr>
              <a:buSzTx/>
              <a:buFont typeface="Wingdings 2"/>
              <a:buNone/>
            </a:pPr>
            <a:r>
              <a:t> </a:t>
            </a:r>
          </a:p>
          <a:p>
            <a:pPr>
              <a:buSzTx/>
              <a:buFont typeface="Wingdings 2"/>
              <a:buNone/>
            </a:pPr>
            <a:r>
              <a:t>Self pollination                    Cross pollination</a:t>
            </a:r>
          </a:p>
          <a:p>
            <a:pPr>
              <a:buSzTx/>
              <a:buFont typeface="Wingdings 2"/>
              <a:buNone/>
            </a:pPr>
            <a:r>
              <a:t>                                             (Xenogamy)             </a:t>
            </a:r>
          </a:p>
          <a:p>
            <a:pPr>
              <a:buSzTx/>
              <a:buFont typeface="Wingdings 2"/>
              <a:buNone/>
            </a:pPr>
            <a:r>
              <a:t>Autogamy      Geitonogamy       </a:t>
            </a:r>
          </a:p>
          <a:p>
            <a:pPr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(same flower)    </a:t>
            </a:r>
            <a:endParaRPr i="1"/>
          </a:p>
          <a:p>
            <a:pPr>
              <a:buSzTx/>
              <a:buFont typeface="Wingdings 2"/>
              <a:buNone/>
            </a:pPr>
            <a:r>
              <a:t>               (different flowers of the same plant)</a:t>
            </a:r>
          </a:p>
        </p:txBody>
      </p:sp>
      <p:sp>
        <p:nvSpPr>
          <p:cNvPr id="371" name="Straight Connector 16"/>
          <p:cNvSpPr/>
          <p:nvPr/>
        </p:nvSpPr>
        <p:spPr>
          <a:xfrm flipH="1">
            <a:off x="3810000" y="1371599"/>
            <a:ext cx="1589" cy="304801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2" name="Straight Connector 18"/>
          <p:cNvSpPr/>
          <p:nvPr/>
        </p:nvSpPr>
        <p:spPr>
          <a:xfrm>
            <a:off x="1371600" y="1676400"/>
            <a:ext cx="4876801" cy="1589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3" name="Straight Arrow Connector 21"/>
          <p:cNvSpPr/>
          <p:nvPr/>
        </p:nvSpPr>
        <p:spPr>
          <a:xfrm flipH="1">
            <a:off x="1371600" y="1676400"/>
            <a:ext cx="1589" cy="3810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Straight Arrow Connector 24"/>
          <p:cNvSpPr/>
          <p:nvPr/>
        </p:nvSpPr>
        <p:spPr>
          <a:xfrm flipH="1">
            <a:off x="6248400" y="1676400"/>
            <a:ext cx="1589" cy="3048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5" name="Straight Connector 26"/>
          <p:cNvSpPr/>
          <p:nvPr/>
        </p:nvSpPr>
        <p:spPr>
          <a:xfrm flipH="1">
            <a:off x="1447800" y="2362200"/>
            <a:ext cx="795" cy="304007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Straight Connector 29"/>
          <p:cNvSpPr/>
          <p:nvPr/>
        </p:nvSpPr>
        <p:spPr>
          <a:xfrm>
            <a:off x="1143000" y="2743200"/>
            <a:ext cx="2286001" cy="1589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7" name="Straight Arrow Connector 35"/>
          <p:cNvSpPr/>
          <p:nvPr/>
        </p:nvSpPr>
        <p:spPr>
          <a:xfrm flipH="1">
            <a:off x="1143000" y="2743200"/>
            <a:ext cx="1589" cy="228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Straight Arrow Connector 38"/>
          <p:cNvSpPr/>
          <p:nvPr/>
        </p:nvSpPr>
        <p:spPr>
          <a:xfrm flipH="1">
            <a:off x="3429000" y="2743200"/>
            <a:ext cx="1589" cy="228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79" name="Straight Arrow Connector 45"/>
          <p:cNvSpPr/>
          <p:nvPr/>
        </p:nvSpPr>
        <p:spPr>
          <a:xfrm flipH="1">
            <a:off x="3428999" y="3352799"/>
            <a:ext cx="1589" cy="990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0" name="Straight Arrow Connector 47"/>
          <p:cNvSpPr/>
          <p:nvPr/>
        </p:nvSpPr>
        <p:spPr>
          <a:xfrm flipH="1">
            <a:off x="1143000" y="3352799"/>
            <a:ext cx="1589" cy="6096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itle 1"/>
          <p:cNvSpPr txBox="1"/>
          <p:nvPr>
            <p:ph type="title"/>
          </p:nvPr>
        </p:nvSpPr>
        <p:spPr>
          <a:xfrm>
            <a:off x="457200" y="320040"/>
            <a:ext cx="7239000" cy="441961"/>
          </a:xfrm>
          <a:prstGeom prst="rect">
            <a:avLst/>
          </a:prstGeom>
        </p:spPr>
        <p:txBody>
          <a:bodyPr/>
          <a:lstStyle/>
          <a:p>
            <a:pPr defTabSz="813816">
              <a:defRPr sz="3026"/>
            </a:pPr>
          </a:p>
        </p:txBody>
      </p:sp>
      <p:sp>
        <p:nvSpPr>
          <p:cNvPr id="383" name="Content Placeholder 2"/>
          <p:cNvSpPr txBox="1"/>
          <p:nvPr>
            <p:ph type="body" idx="1"/>
          </p:nvPr>
        </p:nvSpPr>
        <p:spPr>
          <a:xfrm>
            <a:off x="457200" y="914399"/>
            <a:ext cx="7239000" cy="5541338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                  Pollinating agents </a:t>
            </a:r>
          </a:p>
          <a:p>
            <a:pPr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  </a:t>
            </a:r>
          </a:p>
          <a:p>
            <a:pPr>
              <a:buSzTx/>
              <a:buFont typeface="Wingdings 2"/>
              <a:buNone/>
            </a:pPr>
            <a:r>
              <a:t>   Abiotic                                           Biotic</a:t>
            </a:r>
          </a:p>
          <a:p>
            <a:pPr>
              <a:buSzTx/>
              <a:buFont typeface="Wingdings 2"/>
              <a:buNone/>
            </a:pPr>
            <a:r>
              <a:t> Wind(Anemophily) </a:t>
            </a:r>
          </a:p>
          <a:p>
            <a:pPr>
              <a:buSzTx/>
              <a:buFont typeface="Wingdings 2"/>
              <a:buNone/>
            </a:pPr>
            <a:r>
              <a:t> Water(Hydrophily)           Insect(Entomophily)</a:t>
            </a:r>
          </a:p>
          <a:p>
            <a:pPr>
              <a:buSzTx/>
              <a:buFont typeface="Wingdings 2"/>
              <a:buNone/>
            </a:pPr>
            <a:r>
              <a:t>                                       Birds(Orinthophily)  </a:t>
            </a:r>
          </a:p>
          <a:p>
            <a:pPr>
              <a:buSzTx/>
              <a:buFont typeface="Wingdings 2"/>
              <a:buNone/>
            </a:pPr>
            <a:r>
              <a:t>                                       Bat(Cheirotophily)</a:t>
            </a:r>
          </a:p>
          <a:p>
            <a:pPr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 </a:t>
            </a:r>
          </a:p>
        </p:txBody>
      </p:sp>
      <p:sp>
        <p:nvSpPr>
          <p:cNvPr id="384" name="Straight Connector 4"/>
          <p:cNvSpPr/>
          <p:nvPr/>
        </p:nvSpPr>
        <p:spPr>
          <a:xfrm flipH="1">
            <a:off x="3581400" y="1371599"/>
            <a:ext cx="1589" cy="457201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Straight Connector 6"/>
          <p:cNvSpPr/>
          <p:nvPr/>
        </p:nvSpPr>
        <p:spPr>
          <a:xfrm>
            <a:off x="1066800" y="1828800"/>
            <a:ext cx="5486401" cy="1589"/>
          </a:xfrm>
          <a:prstGeom prst="line">
            <a:avLst/>
          </a:prstGeom>
          <a:ln w="1143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Straight Arrow Connector 9"/>
          <p:cNvSpPr/>
          <p:nvPr/>
        </p:nvSpPr>
        <p:spPr>
          <a:xfrm flipH="1">
            <a:off x="1066800" y="1828800"/>
            <a:ext cx="1589" cy="4572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7" name="Straight Arrow Connector 11"/>
          <p:cNvSpPr/>
          <p:nvPr/>
        </p:nvSpPr>
        <p:spPr>
          <a:xfrm flipH="1">
            <a:off x="6553200" y="1828800"/>
            <a:ext cx="1589" cy="381001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8" name="Straight Arrow Connector 14"/>
          <p:cNvSpPr/>
          <p:nvPr/>
        </p:nvSpPr>
        <p:spPr>
          <a:xfrm flipH="1">
            <a:off x="6552405" y="2743993"/>
            <a:ext cx="1589" cy="609602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9" name="Straight Arrow Connector 18"/>
          <p:cNvSpPr/>
          <p:nvPr/>
        </p:nvSpPr>
        <p:spPr>
          <a:xfrm flipH="1">
            <a:off x="1066799" y="2819399"/>
            <a:ext cx="1589" cy="150813"/>
          </a:xfrm>
          <a:prstGeom prst="line">
            <a:avLst/>
          </a:prstGeom>
          <a:ln w="1143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itle 1"/>
          <p:cNvSpPr txBox="1"/>
          <p:nvPr>
            <p:ph type="title"/>
          </p:nvPr>
        </p:nvSpPr>
        <p:spPr>
          <a:xfrm>
            <a:off x="457200" y="320039"/>
            <a:ext cx="7239000" cy="2880362"/>
          </a:xfrm>
          <a:prstGeom prst="rect">
            <a:avLst/>
          </a:prstGeom>
        </p:spPr>
        <p:txBody>
          <a:bodyPr/>
          <a:lstStyle/>
          <a:p>
            <a:pPr>
              <a:defRPr b="0">
                <a:solidFill>
                  <a:srgbClr val="CF6868"/>
                </a:solidFill>
                <a:latin typeface="Algerian"/>
                <a:ea typeface="Algerian"/>
                <a:cs typeface="Algerian"/>
                <a:sym typeface="Algerian"/>
              </a:defRPr>
            </a:pPr>
            <a:r>
              <a:t>         </a:t>
            </a:r>
            <a:r>
              <a:rPr sz="6600"/>
              <a:t>THANK YOU</a:t>
            </a:r>
          </a:p>
        </p:txBody>
      </p:sp>
      <p:sp>
        <p:nvSpPr>
          <p:cNvPr id="392" name="Content Placeholder 2"/>
          <p:cNvSpPr txBox="1"/>
          <p:nvPr>
            <p:ph type="body" sz="quarter" idx="1"/>
          </p:nvPr>
        </p:nvSpPr>
        <p:spPr>
          <a:xfrm>
            <a:off x="457200" y="4953000"/>
            <a:ext cx="7239000" cy="15027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horz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Self pollination</a:t>
            </a:r>
          </a:p>
        </p:txBody>
      </p:sp>
      <p:sp>
        <p:nvSpPr>
          <p:cNvPr id="182" name="Content Placeholder 2"/>
          <p:cNvSpPr txBox="1"/>
          <p:nvPr>
            <p:ph type="body" idx="1"/>
          </p:nvPr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/>
          <a:lstStyle/>
          <a:p>
            <a:pPr/>
            <a:r>
              <a:t>It is the transfer of pollen grains from anthers to the stigma of the same plant.</a:t>
            </a:r>
          </a:p>
          <a:p>
            <a:pPr>
              <a:defRPr>
                <a:solidFill>
                  <a:srgbClr val="7030A0"/>
                </a:solidFill>
              </a:defRPr>
            </a:pPr>
            <a:r>
              <a:t>Autogamy</a:t>
            </a:r>
            <a:r>
              <a:rPr>
                <a:solidFill>
                  <a:srgbClr val="000000"/>
                </a:solidFill>
              </a:rPr>
              <a:t>: It is the transfer of pollen grains from  anthers to the stigma of the same flower.</a:t>
            </a:r>
            <a:endParaRPr>
              <a:solidFill>
                <a:srgbClr val="000000"/>
              </a:solidFill>
            </a:endParaRPr>
          </a:p>
          <a:p>
            <a:pPr/>
            <a:r>
              <a:t>Autogamy in flowers requires synchrony in pollen release and stigma receptivity. Also anthers and stigma should lie close to each other.</a:t>
            </a:r>
          </a:p>
          <a:p>
            <a:pPr/>
            <a:r>
              <a:t>In some plants such as</a:t>
            </a:r>
            <a:r>
              <a:rPr i="1"/>
              <a:t> Viola, Oxalis </a:t>
            </a:r>
            <a:r>
              <a:t>and </a:t>
            </a:r>
            <a:r>
              <a:rPr i="1"/>
              <a:t>Commelina,</a:t>
            </a:r>
            <a:r>
              <a:t>2 types of flowers are produced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object 2"/>
          <p:cNvSpPr txBox="1"/>
          <p:nvPr>
            <p:ph type="title"/>
          </p:nvPr>
        </p:nvSpPr>
        <p:spPr>
          <a:xfrm>
            <a:off x="1935859" y="2083130"/>
            <a:ext cx="6109972" cy="1671954"/>
          </a:xfrm>
          <a:prstGeom prst="rect">
            <a:avLst/>
          </a:prstGeom>
        </p:spPr>
        <p:txBody>
          <a:bodyPr/>
          <a:lstStyle/>
          <a:p>
            <a:pPr marL="1462405" marR="5080" indent="-1450340">
              <a:spcBef>
                <a:spcPts val="100"/>
              </a:spcBef>
              <a:defRPr sz="5400">
                <a:ln>
                  <a:noFill/>
                </a:ln>
                <a:solidFill>
                  <a:srgbClr val="0000CC"/>
                </a:solidFill>
              </a:defRPr>
            </a:pPr>
            <a:r>
              <a:t>Contrivances for</a:t>
            </a:r>
            <a:r>
              <a:rPr spc="-100"/>
              <a:t> self pollination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927100">
              <a:spcBef>
                <a:spcPts val="100"/>
              </a:spcBef>
              <a:defRPr sz="3600">
                <a:ln>
                  <a:noFill/>
                </a:ln>
              </a:defRPr>
            </a:pPr>
            <a:r>
              <a:t>Contrivances</a:t>
            </a:r>
            <a:r>
              <a:rPr spc="-100"/>
              <a:t> </a:t>
            </a:r>
            <a:r>
              <a:t>for</a:t>
            </a:r>
            <a:r>
              <a:rPr spc="-100"/>
              <a:t> </a:t>
            </a:r>
            <a:r>
              <a:t>self </a:t>
            </a:r>
            <a:r>
              <a:rPr spc="-100"/>
              <a:t>pollination</a:t>
            </a:r>
          </a:p>
        </p:txBody>
      </p:sp>
      <p:sp>
        <p:nvSpPr>
          <p:cNvPr id="187" name="object 3"/>
          <p:cNvSpPr txBox="1"/>
          <p:nvPr/>
        </p:nvSpPr>
        <p:spPr>
          <a:xfrm>
            <a:off x="1145843" y="883258"/>
            <a:ext cx="7768592" cy="5676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69265" indent="-457200">
              <a:spcBef>
                <a:spcPts val="1300"/>
              </a:spcBef>
              <a:buSzPct val="100000"/>
              <a:buAutoNum type="alphaLcParenBoth" startAt="1"/>
              <a:tabLst>
                <a:tab pos="469900" algn="l"/>
              </a:tabLst>
              <a:defRPr b="1" spc="-10" sz="28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Bisexuality</a:t>
            </a:r>
          </a:p>
          <a:p>
            <a:pPr lvl="1" marL="354965" indent="-342900">
              <a:spcBef>
                <a:spcPts val="1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Flowers</a:t>
            </a:r>
            <a:r>
              <a:rPr spc="-10"/>
              <a:t> </a:t>
            </a:r>
            <a:r>
              <a:t>should</a:t>
            </a:r>
            <a:r>
              <a:rPr spc="-15"/>
              <a:t> </a:t>
            </a:r>
            <a:r>
              <a:t>be</a:t>
            </a:r>
            <a:r>
              <a:rPr spc="-5"/>
              <a:t> </a:t>
            </a:r>
            <a:r>
              <a:t>bisexual</a:t>
            </a:r>
            <a:r>
              <a:rPr spc="-35"/>
              <a:t> </a:t>
            </a:r>
            <a:r>
              <a:t>or</a:t>
            </a:r>
            <a:r>
              <a:rPr spc="10"/>
              <a:t> </a:t>
            </a:r>
            <a:r>
              <a:rPr spc="-10"/>
              <a:t>hermaphrodite.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61644" indent="-449580">
              <a:buSzPct val="100000"/>
              <a:buAutoNum type="alphaLcParenBoth" startAt="2"/>
              <a:tabLst>
                <a:tab pos="457200" algn="l"/>
              </a:tabLst>
              <a:defRPr b="1" spc="-10" sz="24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Homogamy</a:t>
            </a:r>
          </a:p>
          <a:p>
            <a:pPr lvl="1" marL="354965" marR="5080" indent="-342900">
              <a:spcBef>
                <a:spcPts val="12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  <a:tab pos="1422400" algn="l"/>
                <a:tab pos="2019300" algn="l"/>
                <a:tab pos="2959100" algn="l"/>
                <a:tab pos="3340100" algn="l"/>
                <a:tab pos="3835400" algn="l"/>
                <a:tab pos="4978400" algn="l"/>
                <a:tab pos="6032500" algn="l"/>
                <a:tab pos="7010400" algn="l"/>
                <a:tab pos="7378700" algn="l"/>
              </a:tabLst>
              <a:defRPr i="1" spc="-10" sz="2400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Anthers</a:t>
            </a:r>
            <a:r>
              <a:rPr spc="0"/>
              <a:t>	</a:t>
            </a:r>
            <a:r>
              <a:rPr spc="-25"/>
              <a:t>and</a:t>
            </a:r>
            <a:r>
              <a:rPr spc="0"/>
              <a:t>	</a:t>
            </a:r>
            <a:r>
              <a:t>stigma</a:t>
            </a:r>
            <a:r>
              <a:rPr spc="0"/>
              <a:t>	</a:t>
            </a:r>
            <a:r>
              <a:rPr i="0" spc="-25">
                <a:solidFill>
                  <a:srgbClr val="000000"/>
                </a:solidFill>
              </a:rPr>
              <a:t>of</a:t>
            </a:r>
            <a:r>
              <a:rPr i="0" spc="0">
                <a:solidFill>
                  <a:srgbClr val="000000"/>
                </a:solidFill>
              </a:rPr>
              <a:t>	</a:t>
            </a:r>
            <a:r>
              <a:rPr i="0" spc="-25">
                <a:solidFill>
                  <a:srgbClr val="000000"/>
                </a:solidFill>
              </a:rPr>
              <a:t>the</a:t>
            </a:r>
            <a:r>
              <a:rPr i="0" spc="0">
                <a:solidFill>
                  <a:srgbClr val="000000"/>
                </a:solidFill>
              </a:rPr>
              <a:t>	</a:t>
            </a:r>
            <a:r>
              <a:rPr i="0">
                <a:solidFill>
                  <a:srgbClr val="000000"/>
                </a:solidFill>
              </a:rPr>
              <a:t>bisexual</a:t>
            </a:r>
            <a:r>
              <a:rPr i="0" spc="0">
                <a:solidFill>
                  <a:srgbClr val="000000"/>
                </a:solidFill>
              </a:rPr>
              <a:t>	</a:t>
            </a:r>
            <a:r>
              <a:rPr i="0">
                <a:solidFill>
                  <a:srgbClr val="000000"/>
                </a:solidFill>
              </a:rPr>
              <a:t>flowers</a:t>
            </a:r>
            <a:r>
              <a:rPr i="0" spc="0">
                <a:solidFill>
                  <a:srgbClr val="000000"/>
                </a:solidFill>
              </a:rPr>
              <a:t>	</a:t>
            </a:r>
            <a:r>
              <a:t>mature</a:t>
            </a:r>
            <a:r>
              <a:rPr spc="0"/>
              <a:t>	</a:t>
            </a:r>
            <a:r>
              <a:rPr spc="-25"/>
              <a:t>at</a:t>
            </a:r>
            <a:r>
              <a:rPr spc="0"/>
              <a:t>	</a:t>
            </a:r>
            <a:r>
              <a:rPr spc="-25"/>
              <a:t>the </a:t>
            </a:r>
            <a:r>
              <a:rPr spc="0"/>
              <a:t>same</a:t>
            </a:r>
            <a:r>
              <a:rPr spc="-5"/>
              <a:t> </a:t>
            </a:r>
            <a:r>
              <a:t>time</a:t>
            </a:r>
            <a:r>
              <a:rPr i="0">
                <a:solidFill>
                  <a:srgbClr val="000000"/>
                </a:solidFill>
              </a:rPr>
              <a:t>.</a:t>
            </a:r>
          </a:p>
          <a:p>
            <a:pPr lvl="1" indent="0">
              <a:buSzPct val="100000"/>
              <a:buFont typeface="Arial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54965" marR="8254" indent="-342900"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</a:t>
            </a:r>
            <a:r>
              <a:rPr spc="110"/>
              <a:t> </a:t>
            </a:r>
            <a:r>
              <a:t>are</a:t>
            </a:r>
            <a:r>
              <a:rPr spc="125"/>
              <a:t> </a:t>
            </a:r>
            <a:r>
              <a:t>brought</a:t>
            </a:r>
            <a:r>
              <a:rPr spc="130"/>
              <a:t> </a:t>
            </a:r>
            <a:r>
              <a:t>close</a:t>
            </a:r>
            <a:r>
              <a:rPr spc="110"/>
              <a:t> </a:t>
            </a:r>
            <a:r>
              <a:t>to</a:t>
            </a:r>
            <a:r>
              <a:rPr spc="125"/>
              <a:t> </a:t>
            </a:r>
            <a:r>
              <a:t>each</a:t>
            </a:r>
            <a:r>
              <a:rPr spc="125"/>
              <a:t> </a:t>
            </a:r>
            <a:r>
              <a:t>other</a:t>
            </a:r>
            <a:r>
              <a:rPr spc="135"/>
              <a:t> </a:t>
            </a:r>
            <a:r>
              <a:t>by</a:t>
            </a:r>
            <a:r>
              <a:rPr spc="125"/>
              <a:t> </a:t>
            </a:r>
            <a:r>
              <a:t>growth,</a:t>
            </a:r>
            <a:r>
              <a:rPr spc="120"/>
              <a:t> </a:t>
            </a:r>
            <a:r>
              <a:t>bending</a:t>
            </a:r>
            <a:r>
              <a:rPr spc="135"/>
              <a:t> </a:t>
            </a:r>
            <a:r>
              <a:rPr spc="-25"/>
              <a:t>or </a:t>
            </a:r>
            <a:r>
              <a:t>folding</a:t>
            </a:r>
            <a:r>
              <a:rPr spc="-15"/>
              <a:t> </a:t>
            </a:r>
            <a:r>
              <a:t>to</a:t>
            </a:r>
            <a:r>
              <a:rPr spc="-15"/>
              <a:t> </a:t>
            </a:r>
            <a:r>
              <a:t>ensure</a:t>
            </a:r>
            <a:r>
              <a:rPr spc="-15"/>
              <a:t> </a:t>
            </a:r>
            <a:r>
              <a:t>self</a:t>
            </a:r>
            <a:r>
              <a:rPr spc="-20"/>
              <a:t> </a:t>
            </a:r>
            <a:r>
              <a:rPr spc="-10"/>
              <a:t>pollination.</a:t>
            </a:r>
          </a:p>
          <a:p>
            <a:pPr lvl="1" marL="354965" indent="-342900">
              <a:spcBef>
                <a:spcPts val="13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</a:t>
            </a:r>
            <a:r>
              <a:rPr spc="-10"/>
              <a:t> </a:t>
            </a:r>
            <a:r>
              <a:t>condition</a:t>
            </a:r>
            <a:r>
              <a:rPr spc="-30"/>
              <a:t> </a:t>
            </a:r>
            <a:r>
              <a:t>is</a:t>
            </a:r>
            <a:r>
              <a:rPr spc="5"/>
              <a:t> </a:t>
            </a:r>
            <a:r>
              <a:t>called</a:t>
            </a:r>
            <a:r>
              <a:rPr spc="-30"/>
              <a:t> </a:t>
            </a:r>
            <a:r>
              <a:rPr spc="-10"/>
              <a:t>homogamy.</a:t>
            </a:r>
          </a:p>
          <a:p>
            <a:pPr lvl="2" marL="929639" indent="-343534">
              <a:buSzPct val="100000"/>
              <a:buChar char="➢"/>
              <a:tabLst>
                <a:tab pos="927100" algn="l"/>
              </a:tabLst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Mirabilis</a:t>
            </a:r>
            <a:r>
              <a:rPr spc="-35"/>
              <a:t> </a:t>
            </a:r>
            <a:r>
              <a:rPr i="0"/>
              <a:t>(Four</a:t>
            </a:r>
            <a:r>
              <a:rPr i="0" spc="-5"/>
              <a:t> </a:t>
            </a:r>
            <a:r>
              <a:rPr i="0"/>
              <a:t>O,</a:t>
            </a:r>
            <a:r>
              <a:rPr i="0" spc="-10"/>
              <a:t> clock)</a:t>
            </a:r>
          </a:p>
          <a:p>
            <a:pPr lvl="2" marL="929639" indent="-343534">
              <a:buSzPct val="100000"/>
              <a:buChar char="➢"/>
              <a:tabLst>
                <a:tab pos="927100" algn="l"/>
              </a:tabLst>
              <a:defRPr i="1"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Catharanthus</a:t>
            </a:r>
          </a:p>
          <a:p>
            <a:pPr lvl="2" marL="929639" indent="-343534">
              <a:buSzPct val="100000"/>
              <a:buChar char="➢"/>
              <a:tabLst>
                <a:tab pos="9271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Potato</a:t>
            </a:r>
          </a:p>
          <a:p>
            <a:pPr lvl="2" marL="929639" indent="-343534">
              <a:buSzPct val="100000"/>
              <a:buChar char="➢"/>
              <a:tabLst>
                <a:tab pos="9271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Sunflower</a:t>
            </a:r>
          </a:p>
          <a:p>
            <a:pPr lvl="2" marL="929639" indent="-343534">
              <a:buSzPct val="100000"/>
              <a:buChar char="➢"/>
              <a:tabLst>
                <a:tab pos="9271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Opule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456247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456247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5A7B83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456247">
              <a:alpha val="83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3B653E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Opule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456247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456247">
                <a:alpha val="83000"/>
              </a:srgbClr>
            </a:outerShdw>
          </a:effectLst>
        </a:effectStyle>
        <a:effectStyle>
          <a:effectLst>
            <a:outerShdw sx="100000" sy="100000" kx="0" ky="0" algn="b" rotWithShape="0" blurRad="50800" dist="25000" dir="5400000">
              <a:srgbClr val="5A7B83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456247">
              <a:alpha val="83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00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000" dir="5400000">
            <a:srgbClr val="3B653E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